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7" r:id="rId4"/>
    <p:sldId id="274" r:id="rId5"/>
    <p:sldId id="275" r:id="rId6"/>
    <p:sldId id="277" r:id="rId7"/>
    <p:sldId id="278" r:id="rId8"/>
    <p:sldId id="279" r:id="rId9"/>
    <p:sldId id="280" r:id="rId10"/>
    <p:sldId id="281" r:id="rId11"/>
    <p:sldId id="258" r:id="rId12"/>
    <p:sldId id="260" r:id="rId13"/>
    <p:sldId id="261" r:id="rId14"/>
    <p:sldId id="262" r:id="rId15"/>
    <p:sldId id="263" r:id="rId16"/>
    <p:sldId id="264" r:id="rId17"/>
    <p:sldId id="265" r:id="rId18"/>
    <p:sldId id="266" r:id="rId19"/>
    <p:sldId id="267" r:id="rId20"/>
    <p:sldId id="268" r:id="rId21"/>
    <p:sldId id="269" r:id="rId22"/>
    <p:sldId id="271" r:id="rId23"/>
    <p:sldId id="272" r:id="rId24"/>
    <p:sldId id="276" r:id="rId25"/>
    <p:sldId id="273" r:id="rId26"/>
    <p:sldId id="282" r:id="rId27"/>
    <p:sldId id="283" r:id="rId28"/>
    <p:sldId id="284"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89454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A325AC-1BDC-4933-A120-EB3904DDC3CB}"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63840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2329902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2445292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3083824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A325AC-1BDC-4933-A120-EB3904DDC3CB}" type="datetimeFigureOut">
              <a:rPr lang="en-IN" smtClean="0"/>
              <a:t>05-11-2023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28496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A325AC-1BDC-4933-A120-EB3904DDC3CB}" type="datetimeFigureOut">
              <a:rPr lang="en-IN" smtClean="0"/>
              <a:t>05-11-2023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3998797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381120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401589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10914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63255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A325AC-1BDC-4933-A120-EB3904DDC3CB}"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352978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A325AC-1BDC-4933-A120-EB3904DDC3CB}" type="datetimeFigureOut">
              <a:rPr lang="en-IN" smtClean="0"/>
              <a:t>05-11-2023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3400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A325AC-1BDC-4933-A120-EB3904DDC3CB}" type="datetimeFigureOut">
              <a:rPr lang="en-IN" smtClean="0"/>
              <a:t>05-11-2023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240709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325AC-1BDC-4933-A120-EB3904DDC3CB}" type="datetimeFigureOut">
              <a:rPr lang="en-IN" smtClean="0"/>
              <a:t>05-11-2023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2862063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A325AC-1BDC-4933-A120-EB3904DDC3CB}"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733418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A325AC-1BDC-4933-A120-EB3904DDC3CB}"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48596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jpe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9A325AC-1BDC-4933-A120-EB3904DDC3CB}" type="datetimeFigureOut">
              <a:rPr lang="en-IN" smtClean="0"/>
              <a:t>05-11-2023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1B3AFE7-D797-47F6-9A1A-EEC9E1CF9DDD}" type="slidenum">
              <a:rPr lang="en-IN" smtClean="0"/>
              <a:t>‹#›</a:t>
            </a:fld>
            <a:endParaRPr lang="en-IN"/>
          </a:p>
        </p:txBody>
      </p:sp>
    </p:spTree>
    <p:extLst>
      <p:ext uri="{BB962C8B-B14F-4D97-AF65-F5344CB8AC3E}">
        <p14:creationId xmlns:p14="http://schemas.microsoft.com/office/powerpoint/2010/main" val="4805738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0.xml" /></Relationships>
</file>

<file path=ppt/slides/_rels/slide23.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hyperlink" Target="https://www.projectpro.io/article/how-to-build-a-data-science-portfolio-that-will-get-you-hired/307" TargetMode="External" /><Relationship Id="rId2" Type="http://schemas.openxmlformats.org/officeDocument/2006/relationships/hyperlink" Target="https://www.projectpro.io/article/data-cleaning-projects/740" TargetMode="Externa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hyperlink" Target="https://www.marketresearchfuture.com/reports/sentiment-analytics-market-4304" TargetMode="Externa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5790-AFF2-A386-8044-2D30539974E4}"/>
              </a:ext>
            </a:extLst>
          </p:cNvPr>
          <p:cNvSpPr>
            <a:spLocks noGrp="1"/>
          </p:cNvSpPr>
          <p:nvPr>
            <p:ph type="ctrTitle"/>
          </p:nvPr>
        </p:nvSpPr>
        <p:spPr/>
        <p:txBody>
          <a:bodyPr/>
          <a:lstStyle/>
          <a:p>
            <a:r>
              <a:rPr lang="en-IN" dirty="0"/>
              <a:t>Sentiment analysis on marketing </a:t>
            </a:r>
          </a:p>
        </p:txBody>
      </p:sp>
      <p:sp>
        <p:nvSpPr>
          <p:cNvPr id="3" name="Subtitle 2">
            <a:extLst>
              <a:ext uri="{FF2B5EF4-FFF2-40B4-BE49-F238E27FC236}">
                <a16:creationId xmlns:a16="http://schemas.microsoft.com/office/drawing/2014/main" id="{8AF8F069-EC20-B50A-EC95-083BE294FB6C}"/>
              </a:ext>
            </a:extLst>
          </p:cNvPr>
          <p:cNvSpPr>
            <a:spLocks noGrp="1"/>
          </p:cNvSpPr>
          <p:nvPr>
            <p:ph type="subTitle" idx="1"/>
          </p:nvPr>
        </p:nvSpPr>
        <p:spPr/>
        <p:txBody>
          <a:bodyPr>
            <a:normAutofit/>
          </a:bodyPr>
          <a:lstStyle/>
          <a:p>
            <a:r>
              <a:rPr lang="en-IN" sz="3200" dirty="0">
                <a:latin typeface="Times New Roman" panose="02020603050405020304" pitchFamily="18" charset="0"/>
                <a:cs typeface="Times New Roman" panose="02020603050405020304" pitchFamily="18" charset="0"/>
              </a:rPr>
              <a:t>                        phase 5</a:t>
            </a:r>
          </a:p>
        </p:txBody>
      </p:sp>
    </p:spTree>
    <p:extLst>
      <p:ext uri="{BB962C8B-B14F-4D97-AF65-F5344CB8AC3E}">
        <p14:creationId xmlns:p14="http://schemas.microsoft.com/office/powerpoint/2010/main" val="134541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2F0E-9CC1-64B7-8E93-C7A46C84E587}"/>
              </a:ext>
            </a:extLst>
          </p:cNvPr>
          <p:cNvSpPr>
            <a:spLocks noGrp="1"/>
          </p:cNvSpPr>
          <p:nvPr>
            <p:ph type="title"/>
          </p:nvPr>
        </p:nvSpPr>
        <p:spPr/>
        <p:txBody>
          <a:bodyPr/>
          <a:lstStyle/>
          <a:p>
            <a:r>
              <a:rPr lang="en-IN" dirty="0"/>
              <a:t>Presentation of output</a:t>
            </a:r>
          </a:p>
        </p:txBody>
      </p:sp>
      <p:pic>
        <p:nvPicPr>
          <p:cNvPr id="5" name="Content Placeholder 4">
            <a:extLst>
              <a:ext uri="{FF2B5EF4-FFF2-40B4-BE49-F238E27FC236}">
                <a16:creationId xmlns:a16="http://schemas.microsoft.com/office/drawing/2014/main" id="{AB75F3F1-366B-3069-5F94-50B3F6E4B1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33" y="1866122"/>
            <a:ext cx="11765902" cy="4991878"/>
          </a:xfrm>
        </p:spPr>
      </p:pic>
    </p:spTree>
    <p:extLst>
      <p:ext uri="{BB962C8B-B14F-4D97-AF65-F5344CB8AC3E}">
        <p14:creationId xmlns:p14="http://schemas.microsoft.com/office/powerpoint/2010/main" val="170521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EE50-2B79-38C2-B8FF-60FEBC482CD5}"/>
              </a:ext>
            </a:extLst>
          </p:cNvPr>
          <p:cNvSpPr>
            <a:spLocks noGrp="1"/>
          </p:cNvSpPr>
          <p:nvPr>
            <p:ph type="title"/>
          </p:nvPr>
        </p:nvSpPr>
        <p:spPr/>
        <p:txBody>
          <a:bodyPr/>
          <a:lstStyle/>
          <a:p>
            <a:r>
              <a:rPr lang="en-IN" dirty="0"/>
              <a:t>Source definition and design thinking</a:t>
            </a:r>
          </a:p>
        </p:txBody>
      </p:sp>
      <p:sp>
        <p:nvSpPr>
          <p:cNvPr id="3" name="Content Placeholder 2">
            <a:extLst>
              <a:ext uri="{FF2B5EF4-FFF2-40B4-BE49-F238E27FC236}">
                <a16:creationId xmlns:a16="http://schemas.microsoft.com/office/drawing/2014/main" id="{57119C17-2186-35B4-F041-2EC7BB202126}"/>
              </a:ext>
            </a:extLst>
          </p:cNvPr>
          <p:cNvSpPr>
            <a:spLocks noGrp="1"/>
          </p:cNvSpPr>
          <p:nvPr>
            <p:ph idx="1"/>
          </p:nvPr>
        </p:nvSpPr>
        <p:spPr>
          <a:xfrm>
            <a:off x="233265" y="1754155"/>
            <a:ext cx="11812555" cy="5038531"/>
          </a:xfrm>
        </p:spPr>
        <p:txBody>
          <a:bodyPr>
            <a:normAutofit fontScale="55000" lnSpcReduction="20000"/>
          </a:bodyPr>
          <a:lstStyle/>
          <a:p>
            <a:pPr marL="0" indent="0">
              <a:lnSpc>
                <a:spcPct val="115000"/>
              </a:lnSpc>
              <a:buNone/>
            </a:pPr>
            <a:endParaRPr lang="en-IN" sz="4000" u="sng" dirty="0">
              <a:solidFill>
                <a:srgbClr val="FFFF00"/>
              </a:solidFill>
              <a:effectLst/>
              <a:latin typeface="Arial" panose="020B0604020202020204" pitchFamily="34" charset="0"/>
              <a:ea typeface="Arial" panose="020B0604020202020204" pitchFamily="34" charset="0"/>
            </a:endParaRPr>
          </a:p>
          <a:p>
            <a:pPr>
              <a:lnSpc>
                <a:spcPct val="115000"/>
              </a:lnSpc>
            </a:pPr>
            <a:r>
              <a:rPr lang="en-GB" sz="4000" dirty="0">
                <a:effectLst/>
                <a:latin typeface="Arial" panose="020B0604020202020204" pitchFamily="34" charset="0"/>
                <a:ea typeface="Arial" panose="020B0604020202020204" pitchFamily="34" charset="0"/>
              </a:rPr>
              <a:t>Sentiment analysis for marketing involves analysing public sentiment towards a product, brand, or campaign to gain insights into customer opinions and preferences.</a:t>
            </a:r>
            <a:r>
              <a:rPr lang="en-GB" sz="4000" dirty="0">
                <a:solidFill>
                  <a:srgbClr val="980000"/>
                </a:solidFill>
                <a:effectLst/>
                <a:latin typeface="Arial" panose="020B0604020202020204" pitchFamily="34" charset="0"/>
                <a:ea typeface="Arial" panose="020B0604020202020204" pitchFamily="34" charset="0"/>
              </a:rPr>
              <a:t> </a:t>
            </a:r>
            <a:endParaRPr lang="en-IN" sz="4000" dirty="0">
              <a:effectLst/>
              <a:latin typeface="Arial" panose="020B0604020202020204" pitchFamily="34" charset="0"/>
              <a:ea typeface="Arial" panose="020B0604020202020204" pitchFamily="34" charset="0"/>
            </a:endParaRPr>
          </a:p>
          <a:p>
            <a:pPr>
              <a:lnSpc>
                <a:spcPct val="115000"/>
              </a:lnSpc>
            </a:pPr>
            <a:r>
              <a:rPr lang="en-GB" sz="4000" u="sng" dirty="0">
                <a:solidFill>
                  <a:srgbClr val="FF0000"/>
                </a:solidFill>
                <a:effectLst/>
                <a:latin typeface="Arial" panose="020B0604020202020204" pitchFamily="34" charset="0"/>
                <a:ea typeface="Arial" panose="020B0604020202020204" pitchFamily="34" charset="0"/>
              </a:rPr>
              <a:t>Design thinking</a:t>
            </a:r>
            <a:r>
              <a:rPr lang="en-GB" sz="4000" u="sng" dirty="0">
                <a:solidFill>
                  <a:srgbClr val="980000"/>
                </a:solidFill>
                <a:effectLst/>
                <a:latin typeface="Arial" panose="020B0604020202020204" pitchFamily="34" charset="0"/>
                <a:ea typeface="Arial" panose="020B0604020202020204" pitchFamily="34" charset="0"/>
              </a:rPr>
              <a:t> </a:t>
            </a:r>
            <a:endParaRPr lang="en-IN" sz="4000" u="sng" dirty="0">
              <a:effectLst/>
              <a:latin typeface="Arial" panose="020B0604020202020204" pitchFamily="34" charset="0"/>
              <a:ea typeface="Arial" panose="020B0604020202020204" pitchFamily="34" charset="0"/>
            </a:endParaRPr>
          </a:p>
          <a:p>
            <a:pPr>
              <a:lnSpc>
                <a:spcPct val="115000"/>
              </a:lnSpc>
            </a:pPr>
            <a:r>
              <a:rPr lang="en-GB" sz="4000" dirty="0">
                <a:solidFill>
                  <a:srgbClr val="980000"/>
                </a:solidFill>
                <a:effectLst/>
                <a:latin typeface="Arial" panose="020B0604020202020204" pitchFamily="34" charset="0"/>
                <a:ea typeface="Arial" panose="020B0604020202020204" pitchFamily="34" charset="0"/>
              </a:rPr>
              <a:t> </a:t>
            </a:r>
            <a:r>
              <a:rPr lang="en-GB" sz="4000" u="sng" dirty="0">
                <a:solidFill>
                  <a:srgbClr val="980000"/>
                </a:solidFill>
                <a:effectLst/>
                <a:latin typeface="Arial" panose="020B0604020202020204" pitchFamily="34" charset="0"/>
                <a:ea typeface="Arial" panose="020B0604020202020204" pitchFamily="34" charset="0"/>
              </a:rPr>
              <a:t>User-Centred Approach:</a:t>
            </a:r>
            <a:endParaRPr lang="en-IN" sz="4000" u="sng" dirty="0">
              <a:effectLst/>
              <a:latin typeface="Arial" panose="020B0604020202020204" pitchFamily="34" charset="0"/>
              <a:ea typeface="Arial" panose="020B0604020202020204" pitchFamily="34" charset="0"/>
            </a:endParaRPr>
          </a:p>
          <a:p>
            <a:pPr>
              <a:lnSpc>
                <a:spcPct val="115000"/>
              </a:lnSpc>
            </a:pPr>
            <a:r>
              <a:rPr lang="en-GB" sz="4000" dirty="0">
                <a:effectLst/>
                <a:latin typeface="Arial" panose="020B0604020202020204" pitchFamily="34" charset="0"/>
                <a:ea typeface="Arial" panose="020B0604020202020204" pitchFamily="34" charset="0"/>
              </a:rPr>
              <a:t>Design thinking puts the user at the </a:t>
            </a:r>
            <a:r>
              <a:rPr lang="en-GB" sz="4000" dirty="0" err="1">
                <a:effectLst/>
                <a:latin typeface="Arial" panose="020B0604020202020204" pitchFamily="34" charset="0"/>
                <a:ea typeface="Arial" panose="020B0604020202020204" pitchFamily="34" charset="0"/>
              </a:rPr>
              <a:t>center</a:t>
            </a:r>
            <a:r>
              <a:rPr lang="en-GB" sz="4000" dirty="0">
                <a:effectLst/>
                <a:latin typeface="Arial" panose="020B0604020202020204" pitchFamily="34" charset="0"/>
                <a:ea typeface="Arial" panose="020B0604020202020204" pitchFamily="34" charset="0"/>
              </a:rPr>
              <a:t> of the product development process. Sentiment analysis in marketing helps identify user sentiments, needs, and pain points, which can be valuable inputs for design thinking. </a:t>
            </a:r>
            <a:endParaRPr lang="en-IN" sz="4000" dirty="0">
              <a:effectLst/>
              <a:latin typeface="Arial" panose="020B0604020202020204" pitchFamily="34" charset="0"/>
              <a:ea typeface="Arial" panose="020B0604020202020204" pitchFamily="34" charset="0"/>
            </a:endParaRPr>
          </a:p>
          <a:p>
            <a:pPr>
              <a:lnSpc>
                <a:spcPct val="115000"/>
              </a:lnSpc>
            </a:pPr>
            <a:r>
              <a:rPr lang="en-GB" sz="4000" u="sng" dirty="0">
                <a:solidFill>
                  <a:srgbClr val="980000"/>
                </a:solidFill>
                <a:effectLst/>
                <a:latin typeface="Arial" panose="020B0604020202020204" pitchFamily="34" charset="0"/>
                <a:ea typeface="Arial" panose="020B0604020202020204" pitchFamily="34" charset="0"/>
              </a:rPr>
              <a:t>Empathy:</a:t>
            </a:r>
            <a:endParaRPr lang="en-IN" sz="4000" u="sng" dirty="0">
              <a:effectLst/>
              <a:latin typeface="Arial" panose="020B0604020202020204" pitchFamily="34" charset="0"/>
              <a:ea typeface="Arial" panose="020B0604020202020204" pitchFamily="34" charset="0"/>
            </a:endParaRPr>
          </a:p>
          <a:p>
            <a:pPr>
              <a:lnSpc>
                <a:spcPct val="115000"/>
              </a:lnSpc>
            </a:pPr>
            <a:r>
              <a:rPr lang="en-GB" sz="4000" dirty="0">
                <a:effectLst/>
                <a:latin typeface="Arial" panose="020B0604020202020204" pitchFamily="34" charset="0"/>
                <a:ea typeface="Arial" panose="020B0604020202020204" pitchFamily="34" charset="0"/>
              </a:rPr>
              <a:t>Design thinking emphasises empathy with users. Sentiment analysis provides data that allows marketers and designers to empathise with customers by understanding their feelings and opinions.</a:t>
            </a:r>
            <a:endParaRPr lang="en-IN" sz="40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16192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503C-C4BB-29AB-CD85-FDA84560EB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0548B7-FBD9-5674-B7B1-3EF6E08BE7F3}"/>
              </a:ext>
            </a:extLst>
          </p:cNvPr>
          <p:cNvSpPr>
            <a:spLocks noGrp="1"/>
          </p:cNvSpPr>
          <p:nvPr>
            <p:ph idx="1"/>
          </p:nvPr>
        </p:nvSpPr>
        <p:spPr>
          <a:xfrm>
            <a:off x="177282" y="1856792"/>
            <a:ext cx="12014718" cy="4907902"/>
          </a:xfrm>
        </p:spPr>
        <p:txBody>
          <a:bodyPr>
            <a:normAutofit/>
          </a:bodyPr>
          <a:lstStyle/>
          <a:p>
            <a:pPr>
              <a:lnSpc>
                <a:spcPct val="115000"/>
              </a:lnSpc>
            </a:pPr>
            <a:r>
              <a:rPr lang="en-GB" sz="1800" u="sng" dirty="0">
                <a:effectLst/>
                <a:latin typeface="Arial" panose="020B0604020202020204" pitchFamily="34" charset="0"/>
                <a:ea typeface="Arial" panose="020B0604020202020204" pitchFamily="34" charset="0"/>
              </a:rPr>
              <a:t> </a:t>
            </a:r>
            <a:r>
              <a:rPr lang="en-GB" u="sng" dirty="0">
                <a:solidFill>
                  <a:srgbClr val="C00000"/>
                </a:solidFill>
                <a:latin typeface="Arial" panose="020B0604020202020204" pitchFamily="34" charset="0"/>
                <a:ea typeface="Arial" panose="020B0604020202020204" pitchFamily="34" charset="0"/>
              </a:rPr>
              <a:t>Define process</a:t>
            </a:r>
          </a:p>
          <a:p>
            <a:pPr>
              <a:lnSpc>
                <a:spcPct val="115000"/>
              </a:lnSpc>
            </a:pPr>
            <a:r>
              <a:rPr lang="en-GB" sz="1800" dirty="0">
                <a:effectLst/>
                <a:latin typeface="Arial" panose="020B0604020202020204" pitchFamily="34" charset="0"/>
                <a:ea typeface="Arial" panose="020B0604020202020204" pitchFamily="34" charset="0"/>
              </a:rPr>
              <a:t>the design thinking process, the "Define" phase involves clearly defining the problem. Sentiment analysis can help a marketers define problems by uncovering negative sentiments or areas where customers are dissatisfied.</a:t>
            </a:r>
            <a:endParaRPr lang="en-IN" sz="1800" dirty="0">
              <a:effectLst/>
              <a:latin typeface="Arial" panose="020B0604020202020204" pitchFamily="34" charset="0"/>
              <a:ea typeface="Arial" panose="020B0604020202020204" pitchFamily="34" charset="0"/>
            </a:endParaRPr>
          </a:p>
          <a:p>
            <a:pPr>
              <a:lnSpc>
                <a:spcPct val="115000"/>
              </a:lnSpc>
            </a:pPr>
            <a:r>
              <a:rPr lang="en-GB" sz="1800" u="sng" dirty="0">
                <a:solidFill>
                  <a:srgbClr val="980000"/>
                </a:solidFill>
                <a:effectLst/>
                <a:latin typeface="Arial" panose="020B0604020202020204" pitchFamily="34" charset="0"/>
                <a:ea typeface="Arial" panose="020B0604020202020204" pitchFamily="34" charset="0"/>
              </a:rPr>
              <a:t> Ideation: </a:t>
            </a:r>
            <a:endParaRPr lang="en-IN" sz="1800" u="sng" dirty="0">
              <a:effectLst/>
              <a:latin typeface="Arial" panose="020B0604020202020204" pitchFamily="34" charset="0"/>
              <a:ea typeface="Arial" panose="020B0604020202020204" pitchFamily="34" charset="0"/>
            </a:endParaRPr>
          </a:p>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Arial" panose="020B0604020202020204" pitchFamily="34" charset="0"/>
              </a:rPr>
              <a:t>Sentiment analysis results can inspire ideation in design thinking. Positive sentiments can be used to identify features or aspects of a product that are appreciated by customers, while negative sentiments can drive brainstorming for improvements.</a:t>
            </a:r>
            <a:r>
              <a:rPr lang="en-GB" sz="1800" dirty="0">
                <a:solidFill>
                  <a:srgbClr val="980000"/>
                </a:solidFill>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u="sng" dirty="0">
                <a:solidFill>
                  <a:srgbClr val="980000"/>
                </a:solidFill>
                <a:effectLst/>
                <a:latin typeface="Arial" panose="020B0604020202020204" pitchFamily="34" charset="0"/>
                <a:ea typeface="Arial" panose="020B0604020202020204" pitchFamily="34" charset="0"/>
              </a:rPr>
              <a:t> Prototyping: </a:t>
            </a:r>
            <a:endParaRPr lang="en-IN" sz="1800" u="sng" dirty="0">
              <a:effectLst/>
              <a:latin typeface="Arial" panose="020B0604020202020204" pitchFamily="34" charset="0"/>
              <a:ea typeface="Arial" panose="020B0604020202020204" pitchFamily="34" charset="0"/>
            </a:endParaRPr>
          </a:p>
          <a:p>
            <a:r>
              <a:rPr lang="en-GB" sz="1800" dirty="0">
                <a:effectLst/>
                <a:latin typeface="Arial" panose="020B0604020202020204" pitchFamily="34" charset="0"/>
                <a:ea typeface="Arial" panose="020B0604020202020204" pitchFamily="34" charset="0"/>
              </a:rPr>
              <a:t>Design thinking encourages rapid prototyping. Sentiment analysis can guide the creation of prototypes by highlighting what aspects of a product or service need enhancement</a:t>
            </a:r>
            <a:endParaRPr lang="en-IN" dirty="0"/>
          </a:p>
        </p:txBody>
      </p:sp>
    </p:spTree>
    <p:extLst>
      <p:ext uri="{BB962C8B-B14F-4D97-AF65-F5344CB8AC3E}">
        <p14:creationId xmlns:p14="http://schemas.microsoft.com/office/powerpoint/2010/main" val="2183541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665B-D3B7-6280-399E-EB382B579B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586C60-DDB0-9C7F-BD79-CC4623DBC818}"/>
              </a:ext>
            </a:extLst>
          </p:cNvPr>
          <p:cNvSpPr>
            <a:spLocks noGrp="1"/>
          </p:cNvSpPr>
          <p:nvPr>
            <p:ph idx="1"/>
          </p:nvPr>
        </p:nvSpPr>
        <p:spPr>
          <a:xfrm>
            <a:off x="65314" y="1884784"/>
            <a:ext cx="12126686" cy="4973216"/>
          </a:xfrm>
        </p:spPr>
        <p:txBody>
          <a:bodyPr/>
          <a:lstStyle/>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r>
              <a:rPr lang="en-GB" sz="1800" u="sng" dirty="0">
                <a:solidFill>
                  <a:srgbClr val="980000"/>
                </a:solidFill>
                <a:effectLst/>
                <a:latin typeface="Arial" panose="020B0604020202020204" pitchFamily="34" charset="0"/>
                <a:ea typeface="Arial" panose="020B0604020202020204" pitchFamily="34" charset="0"/>
              </a:rPr>
              <a:t>Testing and Feedback:  </a:t>
            </a:r>
            <a:endParaRPr lang="en-IN" sz="1800" u="sng"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Sentiment analysis can be an ongoing process to gather feedback after implementing design changes. It helps evaluate whether design improvements have positively impacted customer sentiment.</a:t>
            </a:r>
            <a:r>
              <a:rPr lang="en-GB" sz="1800" dirty="0">
                <a:solidFill>
                  <a:srgbClr val="980000"/>
                </a:solidFill>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r>
              <a:rPr lang="en-GB" sz="1800" u="sng" dirty="0">
                <a:solidFill>
                  <a:srgbClr val="980000"/>
                </a:solidFill>
                <a:effectLst/>
                <a:latin typeface="Arial" panose="020B0604020202020204" pitchFamily="34" charset="0"/>
                <a:ea typeface="Arial" panose="020B0604020202020204" pitchFamily="34" charset="0"/>
              </a:rPr>
              <a:t>Iterative Processes</a:t>
            </a:r>
            <a:endParaRPr lang="en-IN" sz="1800" u="sng"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Both sentiment analysis and design thinking promote iteration. Sentiment analysis can be used iteratively to continuously refine products and marketing strategies based on changing customer sentiment</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320422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578F-18C3-659E-9914-7BC1B2DE07C5}"/>
              </a:ext>
            </a:extLst>
          </p:cNvPr>
          <p:cNvSpPr>
            <a:spLocks noGrp="1"/>
          </p:cNvSpPr>
          <p:nvPr>
            <p:ph type="title"/>
          </p:nvPr>
        </p:nvSpPr>
        <p:spPr/>
        <p:txBody>
          <a:bodyPr/>
          <a:lstStyle/>
          <a:p>
            <a:r>
              <a:rPr lang="en-IN" dirty="0"/>
              <a:t>Innovation design</a:t>
            </a:r>
          </a:p>
        </p:txBody>
      </p:sp>
      <p:pic>
        <p:nvPicPr>
          <p:cNvPr id="5" name="Content Placeholder 4">
            <a:extLst>
              <a:ext uri="{FF2B5EF4-FFF2-40B4-BE49-F238E27FC236}">
                <a16:creationId xmlns:a16="http://schemas.microsoft.com/office/drawing/2014/main" id="{41E8C872-800A-F896-BBE9-22027DF45E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51" y="690465"/>
            <a:ext cx="11821886" cy="6316825"/>
          </a:xfrm>
        </p:spPr>
      </p:pic>
    </p:spTree>
    <p:extLst>
      <p:ext uri="{BB962C8B-B14F-4D97-AF65-F5344CB8AC3E}">
        <p14:creationId xmlns:p14="http://schemas.microsoft.com/office/powerpoint/2010/main" val="275109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93A89-8F45-40AB-2409-4FE6EB064C80}"/>
              </a:ext>
            </a:extLst>
          </p:cNvPr>
          <p:cNvSpPr>
            <a:spLocks noGrp="1"/>
          </p:cNvSpPr>
          <p:nvPr>
            <p:ph type="title"/>
          </p:nvPr>
        </p:nvSpPr>
        <p:spPr/>
        <p:txBody>
          <a:bodyPr/>
          <a:lstStyle/>
          <a:p>
            <a:r>
              <a:rPr lang="en-IN" dirty="0"/>
              <a:t>Analysis phase design</a:t>
            </a:r>
          </a:p>
        </p:txBody>
      </p:sp>
      <p:pic>
        <p:nvPicPr>
          <p:cNvPr id="5" name="Content Placeholder 4">
            <a:extLst>
              <a:ext uri="{FF2B5EF4-FFF2-40B4-BE49-F238E27FC236}">
                <a16:creationId xmlns:a16="http://schemas.microsoft.com/office/drawing/2014/main" id="{42327739-080C-937F-823F-CC04B6076D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46" y="447869"/>
            <a:ext cx="12117354" cy="6410131"/>
          </a:xfrm>
        </p:spPr>
      </p:pic>
    </p:spTree>
    <p:extLst>
      <p:ext uri="{BB962C8B-B14F-4D97-AF65-F5344CB8AC3E}">
        <p14:creationId xmlns:p14="http://schemas.microsoft.com/office/powerpoint/2010/main" val="44513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9755-853C-6E6A-71D7-32070D613AF9}"/>
              </a:ext>
            </a:extLst>
          </p:cNvPr>
          <p:cNvSpPr>
            <a:spLocks noGrp="1"/>
          </p:cNvSpPr>
          <p:nvPr>
            <p:ph type="title"/>
          </p:nvPr>
        </p:nvSpPr>
        <p:spPr/>
        <p:txBody>
          <a:bodyPr/>
          <a:lstStyle/>
          <a:p>
            <a:r>
              <a:rPr lang="en-IN" dirty="0"/>
              <a:t>Analysis phase design</a:t>
            </a:r>
          </a:p>
        </p:txBody>
      </p:sp>
      <p:pic>
        <p:nvPicPr>
          <p:cNvPr id="5" name="Content Placeholder 4">
            <a:extLst>
              <a:ext uri="{FF2B5EF4-FFF2-40B4-BE49-F238E27FC236}">
                <a16:creationId xmlns:a16="http://schemas.microsoft.com/office/drawing/2014/main" id="{C3847795-7A21-E385-FAA1-EB747648D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4523"/>
            <a:ext cx="12191999" cy="6363478"/>
          </a:xfrm>
        </p:spPr>
      </p:pic>
    </p:spTree>
    <p:extLst>
      <p:ext uri="{BB962C8B-B14F-4D97-AF65-F5344CB8AC3E}">
        <p14:creationId xmlns:p14="http://schemas.microsoft.com/office/powerpoint/2010/main" val="1675279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17AD-7E73-1F93-0F87-33C22B64CD30}"/>
              </a:ext>
            </a:extLst>
          </p:cNvPr>
          <p:cNvSpPr>
            <a:spLocks noGrp="1"/>
          </p:cNvSpPr>
          <p:nvPr>
            <p:ph type="title"/>
          </p:nvPr>
        </p:nvSpPr>
        <p:spPr/>
        <p:txBody>
          <a:bodyPr/>
          <a:lstStyle/>
          <a:p>
            <a:r>
              <a:rPr lang="en-IN" dirty="0" err="1"/>
              <a:t>Devlopment</a:t>
            </a:r>
            <a:r>
              <a:rPr lang="en-IN" dirty="0"/>
              <a:t> phase</a:t>
            </a:r>
          </a:p>
        </p:txBody>
      </p:sp>
      <p:sp>
        <p:nvSpPr>
          <p:cNvPr id="3" name="Content Placeholder 2">
            <a:extLst>
              <a:ext uri="{FF2B5EF4-FFF2-40B4-BE49-F238E27FC236}">
                <a16:creationId xmlns:a16="http://schemas.microsoft.com/office/drawing/2014/main" id="{2E2377FA-78EF-1C7F-1B97-8C331AC81915}"/>
              </a:ext>
            </a:extLst>
          </p:cNvPr>
          <p:cNvSpPr>
            <a:spLocks noGrp="1"/>
          </p:cNvSpPr>
          <p:nvPr>
            <p:ph sz="half" idx="1"/>
          </p:nvPr>
        </p:nvSpPr>
        <p:spPr/>
        <p:txBody>
          <a:bodyPr>
            <a:normAutofit/>
          </a:bodyPr>
          <a:lstStyle/>
          <a:p>
            <a:pPr>
              <a:lnSpc>
                <a:spcPct val="115000"/>
              </a:lnSpc>
            </a:pPr>
            <a:r>
              <a:rPr lang="en-GB" sz="1800" dirty="0">
                <a:solidFill>
                  <a:srgbClr val="980000"/>
                </a:solidFill>
                <a:effectLst/>
                <a:latin typeface="Arial" panose="020B0604020202020204" pitchFamily="34" charset="0"/>
                <a:ea typeface="Arial" panose="020B0604020202020204" pitchFamily="34" charset="0"/>
              </a:rPr>
              <a:t>1.Define objectives and scope: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clearly outline the goals of sentiment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analysis.Are</a:t>
            </a:r>
            <a:r>
              <a:rPr lang="en-GB" sz="1800" dirty="0">
                <a:effectLst/>
                <a:latin typeface="Arial" panose="020B0604020202020204" pitchFamily="34" charset="0"/>
                <a:ea typeface="Arial" panose="020B0604020202020204" pitchFamily="34" charset="0"/>
              </a:rPr>
              <a:t> you   focusing on social</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media,customer</a:t>
            </a:r>
            <a:r>
              <a:rPr lang="en-GB" sz="1800" dirty="0">
                <a:effectLst/>
                <a:latin typeface="Arial" panose="020B0604020202020204" pitchFamily="34" charset="0"/>
                <a:ea typeface="Arial" panose="020B0604020202020204" pitchFamily="34" charset="0"/>
              </a:rPr>
              <a:t> </a:t>
            </a:r>
            <a:r>
              <a:rPr lang="en-GB" sz="1800" dirty="0" err="1">
                <a:effectLst/>
                <a:latin typeface="Arial" panose="020B0604020202020204" pitchFamily="34" charset="0"/>
                <a:ea typeface="Arial" panose="020B0604020202020204" pitchFamily="34" charset="0"/>
              </a:rPr>
              <a:t>reviews,or</a:t>
            </a:r>
            <a:r>
              <a:rPr lang="en-GB" sz="1800" dirty="0">
                <a:effectLst/>
                <a:latin typeface="Arial" panose="020B0604020202020204" pitchFamily="34" charset="0"/>
                <a:ea typeface="Arial" panose="020B0604020202020204" pitchFamily="34" charset="0"/>
              </a:rPr>
              <a:t> other</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sources? What  kind of insights are you</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looking to gain?</a:t>
            </a:r>
            <a:endParaRPr lang="en-IN" sz="1800" dirty="0">
              <a:effectLst/>
              <a:latin typeface="Arial" panose="020B0604020202020204" pitchFamily="34" charset="0"/>
              <a:ea typeface="Arial" panose="020B0604020202020204" pitchFamily="34" charset="0"/>
            </a:endParaRPr>
          </a:p>
          <a:p>
            <a:endParaRPr lang="en-IN" dirty="0"/>
          </a:p>
        </p:txBody>
      </p:sp>
      <p:sp>
        <p:nvSpPr>
          <p:cNvPr id="4" name="Content Placeholder 3">
            <a:extLst>
              <a:ext uri="{FF2B5EF4-FFF2-40B4-BE49-F238E27FC236}">
                <a16:creationId xmlns:a16="http://schemas.microsoft.com/office/drawing/2014/main" id="{5AF6EB60-272D-A7BC-ED23-1F5E2729DF4F}"/>
              </a:ext>
            </a:extLst>
          </p:cNvPr>
          <p:cNvSpPr>
            <a:spLocks noGrp="1"/>
          </p:cNvSpPr>
          <p:nvPr>
            <p:ph sz="half" idx="2"/>
          </p:nvPr>
        </p:nvSpPr>
        <p:spPr/>
        <p:txBody>
          <a:bodyPr>
            <a:normAutofit/>
          </a:bodyPr>
          <a:lstStyle/>
          <a:p>
            <a:pPr>
              <a:lnSpc>
                <a:spcPct val="115000"/>
              </a:lnSpc>
            </a:pPr>
            <a:r>
              <a:rPr lang="en-IN" sz="1800" dirty="0">
                <a:effectLst/>
                <a:latin typeface="Arial" panose="020B0604020202020204" pitchFamily="34" charset="0"/>
                <a:ea typeface="Arial" panose="020B0604020202020204" pitchFamily="34" charset="0"/>
              </a:rPr>
              <a:t> </a:t>
            </a:r>
            <a:r>
              <a:rPr lang="en-GB" sz="1800" dirty="0">
                <a:solidFill>
                  <a:srgbClr val="980000"/>
                </a:solidFill>
                <a:effectLst/>
                <a:latin typeface="Arial" panose="020B0604020202020204" pitchFamily="34" charset="0"/>
                <a:ea typeface="Arial" panose="020B0604020202020204" pitchFamily="34" charset="0"/>
              </a:rPr>
              <a:t>2.Data  collection:</a:t>
            </a: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data from various marketing</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channels like social media,</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customer reviews, surveys, and</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feedback </a:t>
            </a:r>
            <a:r>
              <a:rPr lang="en-GB" sz="1800" dirty="0" err="1">
                <a:effectLst/>
                <a:latin typeface="Arial" panose="020B0604020202020204" pitchFamily="34" charset="0"/>
                <a:ea typeface="Arial" panose="020B0604020202020204" pitchFamily="34" charset="0"/>
              </a:rPr>
              <a:t>Gatherforms</a:t>
            </a:r>
            <a:r>
              <a:rPr lang="en-GB" sz="1800" dirty="0">
                <a:effectLst/>
                <a:latin typeface="Arial" panose="020B0604020202020204" pitchFamily="34" charset="0"/>
                <a:ea typeface="Arial" panose="020B0604020202020204" pitchFamily="34" charset="0"/>
              </a:rPr>
              <a:t>. Ensure the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data is diverse and representative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of your target audience.</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029392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D5A3-FE62-4780-F969-2DB3D49639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A9C1B5-1530-DAA5-B3E4-040637F53E20}"/>
              </a:ext>
            </a:extLst>
          </p:cNvPr>
          <p:cNvSpPr>
            <a:spLocks noGrp="1"/>
          </p:cNvSpPr>
          <p:nvPr>
            <p:ph sz="half" idx="1"/>
          </p:nvPr>
        </p:nvSpPr>
        <p:spPr/>
        <p:txBody>
          <a:bodyPr>
            <a:normAutofit lnSpcReduction="10000"/>
          </a:bodyPr>
          <a:lstStyle/>
          <a:p>
            <a:r>
              <a:rPr lang="en-GB" sz="1800" dirty="0">
                <a:solidFill>
                  <a:srgbClr val="980000"/>
                </a:solidFill>
                <a:effectLst/>
                <a:latin typeface="Arial" panose="020B0604020202020204" pitchFamily="34" charset="0"/>
                <a:ea typeface="Arial" panose="020B0604020202020204" pitchFamily="34" charset="0"/>
              </a:rPr>
              <a:t>3.Data Preprocessing</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Clean and preprocess the data to</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remove noise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irrelevantinformation</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and standardize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tex</a:t>
            </a:r>
            <a:r>
              <a:rPr lang="en-GB" sz="1800" dirty="0">
                <a:effectLst/>
                <a:latin typeface="Arial" panose="020B0604020202020204" pitchFamily="34" charset="0"/>
                <a:ea typeface="Arial" panose="020B0604020202020204" pitchFamily="34" charset="0"/>
              </a:rPr>
              <a:t>(</a:t>
            </a:r>
            <a:r>
              <a:rPr lang="en-GB" sz="1800" dirty="0" err="1">
                <a:effectLst/>
                <a:latin typeface="Arial" panose="020B0604020202020204" pitchFamily="34" charset="0"/>
                <a:ea typeface="Arial" panose="020B0604020202020204" pitchFamily="34" charset="0"/>
              </a:rPr>
              <a:t>e.g.lowercasing</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removing special characters,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stemming/lemmatization).</a:t>
            </a:r>
            <a:endParaRPr lang="en-IN" sz="1800" dirty="0">
              <a:effectLst/>
              <a:latin typeface="Arial" panose="020B0604020202020204" pitchFamily="34" charset="0"/>
              <a:ea typeface="Arial" panose="020B0604020202020204" pitchFamily="34" charset="0"/>
            </a:endParaRPr>
          </a:p>
          <a:p>
            <a:endParaRPr lang="en-IN" dirty="0"/>
          </a:p>
        </p:txBody>
      </p:sp>
      <p:sp>
        <p:nvSpPr>
          <p:cNvPr id="4" name="Content Placeholder 3">
            <a:extLst>
              <a:ext uri="{FF2B5EF4-FFF2-40B4-BE49-F238E27FC236}">
                <a16:creationId xmlns:a16="http://schemas.microsoft.com/office/drawing/2014/main" id="{28C42F08-88E9-8451-5C72-BE3A0749C8AF}"/>
              </a:ext>
            </a:extLst>
          </p:cNvPr>
          <p:cNvSpPr>
            <a:spLocks noGrp="1"/>
          </p:cNvSpPr>
          <p:nvPr>
            <p:ph sz="half" idx="2"/>
          </p:nvPr>
        </p:nvSpPr>
        <p:spPr/>
        <p:txBody>
          <a:bodyPr>
            <a:normAutofit lnSpcReduction="10000"/>
          </a:bodyPr>
          <a:lstStyle/>
          <a:p>
            <a:pPr>
              <a:lnSpc>
                <a:spcPct val="115000"/>
              </a:lnSpc>
            </a:pPr>
            <a:r>
              <a:rPr lang="en-GB" sz="1800" dirty="0">
                <a:effectLst/>
                <a:latin typeface="Arial" panose="020B0604020202020204" pitchFamily="34" charset="0"/>
                <a:ea typeface="Arial" panose="020B0604020202020204" pitchFamily="34" charset="0"/>
              </a:rPr>
              <a:t>4.</a:t>
            </a:r>
            <a:r>
              <a:rPr lang="en-GB" sz="1800" dirty="0">
                <a:solidFill>
                  <a:srgbClr val="980000"/>
                </a:solidFill>
                <a:effectLst/>
                <a:latin typeface="Arial" panose="020B0604020202020204" pitchFamily="34" charset="0"/>
                <a:ea typeface="Arial" panose="020B0604020202020204" pitchFamily="34" charset="0"/>
              </a:rPr>
              <a:t>Future extraction</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TechniquesConvert</a:t>
            </a:r>
            <a:r>
              <a:rPr lang="en-GB" sz="1800" dirty="0">
                <a:effectLst/>
                <a:latin typeface="Arial" panose="020B0604020202020204" pitchFamily="34" charset="0"/>
                <a:ea typeface="Arial" panose="020B0604020202020204" pitchFamily="34" charset="0"/>
              </a:rPr>
              <a:t> text data into</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numerical format for analysis. </a:t>
            </a:r>
            <a:r>
              <a:rPr lang="en-GB" sz="1800" dirty="0" err="1">
                <a:effectLst/>
                <a:latin typeface="Arial" panose="020B0604020202020204" pitchFamily="34" charset="0"/>
                <a:ea typeface="Arial" panose="020B0604020202020204" pitchFamily="34" charset="0"/>
              </a:rPr>
              <a:t>Lik</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TF-IDF(Term Frequency-Inverse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Document Frequency) or word</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embeddings (e.g., Word2Vec, </a:t>
            </a:r>
            <a:r>
              <a:rPr lang="en-GB" sz="1800" dirty="0" err="1">
                <a:effectLst/>
                <a:latin typeface="Arial" panose="020B0604020202020204" pitchFamily="34" charset="0"/>
                <a:ea typeface="Arial" panose="020B0604020202020204" pitchFamily="34" charset="0"/>
              </a:rPr>
              <a:t>GloVe</a:t>
            </a:r>
            <a:r>
              <a:rPr lang="en-GB" sz="1800" dirty="0">
                <a:effectLst/>
                <a:latin typeface="Arial" panose="020B0604020202020204" pitchFamily="34" charset="0"/>
                <a:ea typeface="Arial" panose="020B0604020202020204" pitchFamily="34" charset="0"/>
              </a:rPr>
              <a:t>) can be used.</a:t>
            </a:r>
            <a:endParaRPr lang="en-IN" sz="1800" dirty="0">
              <a:effectLst/>
              <a:latin typeface="Arial" panose="020B0604020202020204" pitchFamily="34" charset="0"/>
              <a:ea typeface="Arial" panose="020B0604020202020204" pitchFamily="34" charset="0"/>
            </a:endParaRPr>
          </a:p>
          <a:p>
            <a:pPr marL="0" indent="0">
              <a:lnSpc>
                <a:spcPct val="115000"/>
              </a:lnSpc>
              <a:buNone/>
            </a:pP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47306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7C9F-B7DD-4566-742B-67996C0454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0D4187-5520-3FC5-4DE0-15D3B2069EA0}"/>
              </a:ext>
            </a:extLst>
          </p:cNvPr>
          <p:cNvSpPr>
            <a:spLocks noGrp="1"/>
          </p:cNvSpPr>
          <p:nvPr>
            <p:ph sz="half" idx="1"/>
          </p:nvPr>
        </p:nvSpPr>
        <p:spPr/>
        <p:txBody>
          <a:bodyPr>
            <a:normAutofit fontScale="92500" lnSpcReduction="20000"/>
          </a:bodyPr>
          <a:lstStyle/>
          <a:p>
            <a:pPr>
              <a:lnSpc>
                <a:spcPct val="115000"/>
              </a:lnSpc>
            </a:pPr>
            <a:r>
              <a:rPr lang="en-GB" sz="1800" dirty="0">
                <a:solidFill>
                  <a:srgbClr val="980000"/>
                </a:solidFill>
                <a:effectLst/>
                <a:latin typeface="Arial" panose="020B0604020202020204" pitchFamily="34" charset="0"/>
                <a:ea typeface="Arial" panose="020B0604020202020204" pitchFamily="34" charset="0"/>
              </a:rPr>
              <a:t>5.model selection</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Choose an appropriate sentiment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analysis model. Common choices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a:t>
            </a:r>
            <a:r>
              <a:rPr lang="en-GB" sz="1800" dirty="0" err="1">
                <a:effectLst/>
                <a:latin typeface="Arial" panose="020B0604020202020204" pitchFamily="34" charset="0"/>
                <a:ea typeface="Arial" panose="020B0604020202020204" pitchFamily="34" charset="0"/>
              </a:rPr>
              <a:t>include:Rule-based</a:t>
            </a:r>
            <a:r>
              <a:rPr lang="en-GB" sz="1800" dirty="0">
                <a:effectLst/>
                <a:latin typeface="Arial" panose="020B0604020202020204" pitchFamily="34" charset="0"/>
                <a:ea typeface="Arial" panose="020B0604020202020204" pitchFamily="34" charset="0"/>
              </a:rPr>
              <a:t> systems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Machine learning algorithms (e.g.,</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Support Vector Machines, Naive Bayes,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Neural Networks)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Pre-trained models like BERT, GPT-3, etc.</a:t>
            </a:r>
            <a:endParaRPr lang="en-IN" sz="1800" dirty="0">
              <a:effectLst/>
              <a:latin typeface="Arial" panose="020B0604020202020204" pitchFamily="34" charset="0"/>
              <a:ea typeface="Arial" panose="020B0604020202020204" pitchFamily="34" charset="0"/>
            </a:endParaRPr>
          </a:p>
          <a:p>
            <a:pPr>
              <a:lnSpc>
                <a:spcPct val="115000"/>
              </a:lnSpc>
            </a:pPr>
            <a:endParaRPr lang="en-IN" sz="1800" dirty="0">
              <a:effectLst/>
              <a:latin typeface="Arial" panose="020B0604020202020204" pitchFamily="34" charset="0"/>
              <a:ea typeface="Arial" panose="020B0604020202020204" pitchFamily="34" charset="0"/>
            </a:endParaRPr>
          </a:p>
          <a:p>
            <a:endParaRPr lang="en-IN" dirty="0"/>
          </a:p>
        </p:txBody>
      </p:sp>
      <p:sp>
        <p:nvSpPr>
          <p:cNvPr id="4" name="Content Placeholder 3">
            <a:extLst>
              <a:ext uri="{FF2B5EF4-FFF2-40B4-BE49-F238E27FC236}">
                <a16:creationId xmlns:a16="http://schemas.microsoft.com/office/drawing/2014/main" id="{3BC1E169-2D6E-B891-9242-CEB70413F549}"/>
              </a:ext>
            </a:extLst>
          </p:cNvPr>
          <p:cNvSpPr>
            <a:spLocks noGrp="1"/>
          </p:cNvSpPr>
          <p:nvPr>
            <p:ph sz="half" idx="2"/>
          </p:nvPr>
        </p:nvSpPr>
        <p:spPr/>
        <p:txBody>
          <a:bodyPr>
            <a:normAutofit fontScale="92500" lnSpcReduction="20000"/>
          </a:bodyPr>
          <a:lstStyle/>
          <a:p>
            <a:pPr>
              <a:lnSpc>
                <a:spcPct val="115000"/>
              </a:lnSpc>
            </a:pPr>
            <a:r>
              <a:rPr lang="en-GB" sz="1800" dirty="0">
                <a:effectLst/>
                <a:latin typeface="Arial" panose="020B0604020202020204" pitchFamily="34" charset="0"/>
                <a:ea typeface="Arial" panose="020B0604020202020204" pitchFamily="34" charset="0"/>
              </a:rPr>
              <a:t>6. </a:t>
            </a:r>
            <a:r>
              <a:rPr lang="en-GB" sz="1800" dirty="0">
                <a:solidFill>
                  <a:srgbClr val="980000"/>
                </a:solidFill>
                <a:effectLst/>
                <a:latin typeface="Arial" panose="020B0604020202020204" pitchFamily="34" charset="0"/>
                <a:ea typeface="Arial" panose="020B0604020202020204" pitchFamily="34" charset="0"/>
              </a:rPr>
              <a:t>Model training and </a:t>
            </a:r>
            <a:r>
              <a:rPr lang="en-GB" sz="1800" dirty="0" err="1">
                <a:solidFill>
                  <a:srgbClr val="980000"/>
                </a:solidFill>
                <a:effectLst/>
                <a:latin typeface="Arial" panose="020B0604020202020204" pitchFamily="34" charset="0"/>
                <a:ea typeface="Arial" panose="020B0604020202020204" pitchFamily="34" charset="0"/>
              </a:rPr>
              <a:t>evalution</a:t>
            </a:r>
            <a:r>
              <a:rPr lang="en-GB" sz="1800" dirty="0">
                <a:solidFill>
                  <a:srgbClr val="980000"/>
                </a:solidFill>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Use </a:t>
            </a:r>
            <a:r>
              <a:rPr lang="en-GB" sz="1800" dirty="0" err="1">
                <a:effectLst/>
                <a:latin typeface="Arial" panose="020B0604020202020204" pitchFamily="34" charset="0"/>
                <a:ea typeface="Arial" panose="020B0604020202020204" pitchFamily="34" charset="0"/>
              </a:rPr>
              <a:t>labeled</a:t>
            </a:r>
            <a:r>
              <a:rPr lang="en-GB" sz="1800" dirty="0">
                <a:effectLst/>
                <a:latin typeface="Arial" panose="020B0604020202020204" pitchFamily="34" charset="0"/>
                <a:ea typeface="Arial" panose="020B0604020202020204" pitchFamily="34" charset="0"/>
              </a:rPr>
              <a:t> data to train the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chosen model. Split the data into</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training and testing sets for evaluation. Employ metrics like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accuracy, precision, recall, and F1-score to assess performance.</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32734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691C-18A6-7C5B-84DC-4F117484EDCB}"/>
              </a:ext>
            </a:extLst>
          </p:cNvPr>
          <p:cNvSpPr>
            <a:spLocks noGrp="1"/>
          </p:cNvSpPr>
          <p:nvPr>
            <p:ph type="title"/>
          </p:nvPr>
        </p:nvSpPr>
        <p:spPr/>
        <p:txBody>
          <a:bodyPr/>
          <a:lstStyle/>
          <a:p>
            <a:r>
              <a:rPr lang="en-IN" dirty="0"/>
              <a:t>Sentimental analysis on marketing</a:t>
            </a:r>
          </a:p>
        </p:txBody>
      </p:sp>
      <p:sp>
        <p:nvSpPr>
          <p:cNvPr id="3" name="Content Placeholder 2">
            <a:extLst>
              <a:ext uri="{FF2B5EF4-FFF2-40B4-BE49-F238E27FC236}">
                <a16:creationId xmlns:a16="http://schemas.microsoft.com/office/drawing/2014/main" id="{A9A9179B-3589-148F-4C2A-10A4E7C77134}"/>
              </a:ext>
            </a:extLst>
          </p:cNvPr>
          <p:cNvSpPr>
            <a:spLocks noGrp="1"/>
          </p:cNvSpPr>
          <p:nvPr>
            <p:ph idx="1"/>
          </p:nvPr>
        </p:nvSpPr>
        <p:spPr>
          <a:xfrm>
            <a:off x="391886" y="2276669"/>
            <a:ext cx="11607281" cy="4357396"/>
          </a:xfrm>
        </p:spPr>
        <p:txBody>
          <a:bodyPr>
            <a:normAutofit fontScale="92500" lnSpcReduction="10000"/>
          </a:bodyPr>
          <a:lstStyle/>
          <a:p>
            <a:r>
              <a:rPr lang="en-IN" dirty="0"/>
              <a:t>Course name: Artificial intelligence1</a:t>
            </a:r>
          </a:p>
          <a:p>
            <a:r>
              <a:rPr lang="en-IN" dirty="0"/>
              <a:t>Team name:Proj_227125_Team_ </a:t>
            </a:r>
          </a:p>
          <a:p>
            <a:r>
              <a:rPr lang="en-IN" dirty="0"/>
              <a:t>Project </a:t>
            </a:r>
            <a:r>
              <a:rPr lang="en-IN" dirty="0" err="1"/>
              <a:t>name:Sentiment</a:t>
            </a:r>
            <a:r>
              <a:rPr lang="en-IN" dirty="0"/>
              <a:t> analysis on </a:t>
            </a:r>
            <a:r>
              <a:rPr lang="en-IN" dirty="0" err="1"/>
              <a:t>marketingProject</a:t>
            </a:r>
            <a:r>
              <a:rPr lang="en-IN" dirty="0"/>
              <a:t> </a:t>
            </a:r>
          </a:p>
          <a:p>
            <a:r>
              <a:rPr lang="en-IN" dirty="0"/>
              <a:t>submitted </a:t>
            </a:r>
            <a:r>
              <a:rPr lang="en-IN" dirty="0" err="1"/>
              <a:t>to:Anna</a:t>
            </a:r>
            <a:r>
              <a:rPr lang="en-IN" dirty="0"/>
              <a:t> university / Nan </a:t>
            </a:r>
            <a:r>
              <a:rPr lang="en-IN" dirty="0" err="1"/>
              <a:t>mudhalvan</a:t>
            </a:r>
            <a:endParaRPr lang="en-IN" dirty="0"/>
          </a:p>
          <a:p>
            <a:r>
              <a:rPr lang="en-IN" dirty="0" err="1"/>
              <a:t>Year:lllDepartment:computer</a:t>
            </a:r>
            <a:r>
              <a:rPr lang="en-IN" dirty="0"/>
              <a:t> science and engineering</a:t>
            </a:r>
          </a:p>
          <a:p>
            <a:r>
              <a:rPr lang="en-IN" dirty="0"/>
              <a:t>Semester:05</a:t>
            </a:r>
          </a:p>
          <a:p>
            <a:r>
              <a:rPr lang="en-IN" dirty="0"/>
              <a:t>Group </a:t>
            </a:r>
            <a:r>
              <a:rPr lang="en-IN" dirty="0" err="1"/>
              <a:t>members:Mabika</a:t>
            </a:r>
            <a:r>
              <a:rPr lang="en-IN" dirty="0"/>
              <a:t>. R(212921104032)</a:t>
            </a:r>
          </a:p>
          <a:p>
            <a:r>
              <a:rPr lang="en-IN" dirty="0"/>
              <a:t> </a:t>
            </a:r>
            <a:r>
              <a:rPr lang="en-IN" dirty="0" err="1"/>
              <a:t>Misba</a:t>
            </a:r>
            <a:r>
              <a:rPr lang="en-IN" dirty="0"/>
              <a:t> </a:t>
            </a:r>
            <a:r>
              <a:rPr lang="en-IN" dirty="0" err="1"/>
              <a:t>tharunam</a:t>
            </a:r>
            <a:r>
              <a:rPr lang="en-IN" dirty="0"/>
              <a:t>. S(212921104033)</a:t>
            </a:r>
          </a:p>
          <a:p>
            <a:r>
              <a:rPr lang="en-IN" dirty="0"/>
              <a:t> Monica. T(212921104034)</a:t>
            </a:r>
          </a:p>
          <a:p>
            <a:r>
              <a:rPr lang="en-IN" dirty="0"/>
              <a:t> </a:t>
            </a:r>
            <a:r>
              <a:rPr lang="en-IN" dirty="0" err="1"/>
              <a:t>Narmadha</a:t>
            </a:r>
            <a:r>
              <a:rPr lang="en-IN" dirty="0"/>
              <a:t>. D(212921104035)</a:t>
            </a:r>
          </a:p>
          <a:p>
            <a:r>
              <a:rPr lang="en-IN" dirty="0"/>
              <a:t> </a:t>
            </a:r>
            <a:r>
              <a:rPr lang="en-IN" dirty="0" err="1"/>
              <a:t>Sandhiya</a:t>
            </a:r>
            <a:r>
              <a:rPr lang="en-IN" dirty="0"/>
              <a:t>. K(212921104042) </a:t>
            </a:r>
          </a:p>
          <a:p>
            <a:r>
              <a:rPr lang="en-IN" dirty="0" err="1"/>
              <a:t>Sandhiya</a:t>
            </a:r>
            <a:r>
              <a:rPr lang="en-IN" dirty="0"/>
              <a:t>. S(212921104043) </a:t>
            </a:r>
          </a:p>
        </p:txBody>
      </p:sp>
    </p:spTree>
    <p:extLst>
      <p:ext uri="{BB962C8B-B14F-4D97-AF65-F5344CB8AC3E}">
        <p14:creationId xmlns:p14="http://schemas.microsoft.com/office/powerpoint/2010/main" val="116422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3DB4-DCE3-34BE-495F-B62F905E8A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2F3F8A-0BD1-9FF4-0B34-747F95DBAECF}"/>
              </a:ext>
            </a:extLst>
          </p:cNvPr>
          <p:cNvSpPr>
            <a:spLocks noGrp="1"/>
          </p:cNvSpPr>
          <p:nvPr>
            <p:ph sz="half" idx="1"/>
          </p:nvPr>
        </p:nvSpPr>
        <p:spPr/>
        <p:txBody>
          <a:bodyPr/>
          <a:lstStyle/>
          <a:p>
            <a:pPr>
              <a:lnSpc>
                <a:spcPct val="115000"/>
              </a:lnSpc>
            </a:pPr>
            <a:r>
              <a:rPr lang="en-GB" sz="1800" dirty="0">
                <a:solidFill>
                  <a:srgbClr val="980000"/>
                </a:solidFill>
                <a:effectLst/>
                <a:latin typeface="Arial" panose="020B0604020202020204" pitchFamily="34" charset="0"/>
                <a:ea typeface="Arial" panose="020B0604020202020204" pitchFamily="34" charset="0"/>
              </a:rPr>
              <a:t>7.Integration with marketing channels: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implement the sentiment analysis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into the marketing workflow. This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could involve APIs, custom scripts,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or specialised software.</a:t>
            </a:r>
            <a:endParaRPr lang="en-IN" sz="1800" dirty="0">
              <a:effectLst/>
              <a:latin typeface="Arial" panose="020B0604020202020204" pitchFamily="34" charset="0"/>
              <a:ea typeface="Arial" panose="020B0604020202020204" pitchFamily="34" charset="0"/>
            </a:endParaRPr>
          </a:p>
          <a:p>
            <a:endParaRPr lang="en-IN" dirty="0"/>
          </a:p>
        </p:txBody>
      </p:sp>
      <p:sp>
        <p:nvSpPr>
          <p:cNvPr id="4" name="Content Placeholder 3">
            <a:extLst>
              <a:ext uri="{FF2B5EF4-FFF2-40B4-BE49-F238E27FC236}">
                <a16:creationId xmlns:a16="http://schemas.microsoft.com/office/drawing/2014/main" id="{699A5EA5-5249-CE48-FBFE-9C8A8ED91460}"/>
              </a:ext>
            </a:extLst>
          </p:cNvPr>
          <p:cNvSpPr>
            <a:spLocks noGrp="1"/>
          </p:cNvSpPr>
          <p:nvPr>
            <p:ph sz="half" idx="2"/>
          </p:nvPr>
        </p:nvSpPr>
        <p:spPr/>
        <p:txBody>
          <a:bodyPr/>
          <a:lstStyle/>
          <a:p>
            <a:r>
              <a:rPr lang="en-GB" sz="1800" dirty="0">
                <a:solidFill>
                  <a:srgbClr val="980000"/>
                </a:solidFill>
                <a:effectLst/>
                <a:latin typeface="Arial" panose="020B0604020202020204" pitchFamily="34" charset="0"/>
                <a:ea typeface="Arial" panose="020B0604020202020204" pitchFamily="34" charset="0"/>
              </a:rPr>
              <a:t>8.Real time monitoring:</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Setup continuous monitoring of</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selected channels (e.g., social media</a:t>
            </a:r>
            <a:endParaRPr lang="en-IN" sz="1800" dirty="0">
              <a:effectLst/>
              <a:latin typeface="Arial" panose="020B0604020202020204" pitchFamily="34" charset="0"/>
              <a:ea typeface="Arial" panose="020B0604020202020204" pitchFamily="34" charset="0"/>
            </a:endParaRPr>
          </a:p>
          <a:p>
            <a:r>
              <a:rPr lang="en-GB" sz="1800" dirty="0">
                <a:effectLst/>
                <a:latin typeface="Arial" panose="020B0604020202020204" pitchFamily="34" charset="0"/>
                <a:ea typeface="Arial" panose="020B0604020202020204" pitchFamily="34" charset="0"/>
              </a:rPr>
              <a:t>platforms, review sites) for incoming data</a:t>
            </a:r>
            <a:endParaRPr lang="en-IN" dirty="0"/>
          </a:p>
        </p:txBody>
      </p:sp>
    </p:spTree>
    <p:extLst>
      <p:ext uri="{BB962C8B-B14F-4D97-AF65-F5344CB8AC3E}">
        <p14:creationId xmlns:p14="http://schemas.microsoft.com/office/powerpoint/2010/main" val="358611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FF8396-D04D-3A09-0BEB-5D251B8C3B80}"/>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32B0B92E-0899-A9BD-073F-F2DFD9A4CBBA}"/>
              </a:ext>
            </a:extLst>
          </p:cNvPr>
          <p:cNvSpPr>
            <a:spLocks noGrp="1"/>
          </p:cNvSpPr>
          <p:nvPr>
            <p:ph sz="half" idx="1"/>
          </p:nvPr>
        </p:nvSpPr>
        <p:spPr/>
        <p:txBody>
          <a:bodyPr>
            <a:normAutofit/>
          </a:bodyPr>
          <a:lstStyle/>
          <a:p>
            <a:pPr>
              <a:lnSpc>
                <a:spcPct val="115000"/>
              </a:lnSpc>
            </a:pPr>
            <a:r>
              <a:rPr lang="en-GB" dirty="0">
                <a:solidFill>
                  <a:srgbClr val="980000"/>
                </a:solidFill>
                <a:latin typeface="Arial" panose="020B0604020202020204" pitchFamily="34" charset="0"/>
                <a:ea typeface="Arial" panose="020B0604020202020204" pitchFamily="34" charset="0"/>
              </a:rPr>
              <a:t>9</a:t>
            </a:r>
            <a:r>
              <a:rPr lang="en-GB" sz="1800" dirty="0">
                <a:solidFill>
                  <a:srgbClr val="980000"/>
                </a:solidFill>
                <a:effectLst/>
                <a:latin typeface="Arial" panose="020B0604020202020204" pitchFamily="34" charset="0"/>
                <a:ea typeface="Arial" panose="020B0604020202020204" pitchFamily="34" charset="0"/>
              </a:rPr>
              <a:t>.Feedback loop and model improvement:</a:t>
            </a: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Regularly review the results and</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gather feedback to fine-tune the system. Re-train the model with updated data if needed.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endParaRPr lang="en-IN" dirty="0"/>
          </a:p>
        </p:txBody>
      </p:sp>
      <p:sp>
        <p:nvSpPr>
          <p:cNvPr id="3" name="Content Placeholder 2">
            <a:extLst>
              <a:ext uri="{FF2B5EF4-FFF2-40B4-BE49-F238E27FC236}">
                <a16:creationId xmlns:a16="http://schemas.microsoft.com/office/drawing/2014/main" id="{E4CFD3FE-6FC4-C115-D2B7-5CC41A634505}"/>
              </a:ext>
            </a:extLst>
          </p:cNvPr>
          <p:cNvSpPr>
            <a:spLocks noGrp="1"/>
          </p:cNvSpPr>
          <p:nvPr>
            <p:ph sz="half" idx="2"/>
          </p:nvPr>
        </p:nvSpPr>
        <p:spPr/>
        <p:txBody>
          <a:bodyPr>
            <a:normAutofit/>
          </a:bodyPr>
          <a:lstStyle/>
          <a:p>
            <a:pPr>
              <a:lnSpc>
                <a:spcPct val="115000"/>
              </a:lnSpc>
            </a:pPr>
            <a:r>
              <a:rPr lang="en-GB" dirty="0">
                <a:solidFill>
                  <a:srgbClr val="980000"/>
                </a:solidFill>
                <a:latin typeface="Arial" panose="020B0604020202020204" pitchFamily="34" charset="0"/>
                <a:ea typeface="Arial" panose="020B0604020202020204" pitchFamily="34" charset="0"/>
              </a:rPr>
              <a:t>10</a:t>
            </a:r>
            <a:r>
              <a:rPr lang="en-GB" sz="1800" dirty="0">
                <a:solidFill>
                  <a:srgbClr val="980000"/>
                </a:solidFill>
                <a:effectLst/>
                <a:latin typeface="Arial" panose="020B0604020202020204" pitchFamily="34" charset="0"/>
                <a:ea typeface="Arial" panose="020B0604020202020204" pitchFamily="34" charset="0"/>
              </a:rPr>
              <a:t>.Sentimental visualization and reporting:</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solidFill>
                  <a:srgbClr val="98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Create visualizations (e.g., charts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graphs) to convey sentiment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trends over time or in response to</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specific campaigns.</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446252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3ECD-4CA8-2E15-DF4F-80E1927A157F}"/>
              </a:ext>
            </a:extLst>
          </p:cNvPr>
          <p:cNvSpPr>
            <a:spLocks noGrp="1"/>
          </p:cNvSpPr>
          <p:nvPr>
            <p:ph type="title"/>
          </p:nvPr>
        </p:nvSpPr>
        <p:spPr/>
        <p:txBody>
          <a:bodyPr/>
          <a:lstStyle/>
          <a:p>
            <a:endParaRPr lang="en-IN"/>
          </a:p>
        </p:txBody>
      </p:sp>
      <p:pic>
        <p:nvPicPr>
          <p:cNvPr id="6" name="Picture Placeholder 5">
            <a:extLst>
              <a:ext uri="{FF2B5EF4-FFF2-40B4-BE49-F238E27FC236}">
                <a16:creationId xmlns:a16="http://schemas.microsoft.com/office/drawing/2014/main" id="{C2B55B6F-2B19-04D3-DAA0-059A239526D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668" b="15668"/>
          <a:stretch>
            <a:fillRect/>
          </a:stretch>
        </p:blipFill>
        <p:spPr>
          <a:xfrm>
            <a:off x="74646" y="121298"/>
            <a:ext cx="12117354" cy="6736702"/>
          </a:xfrm>
        </p:spPr>
      </p:pic>
      <p:sp>
        <p:nvSpPr>
          <p:cNvPr id="4" name="Text Placeholder 3">
            <a:extLst>
              <a:ext uri="{FF2B5EF4-FFF2-40B4-BE49-F238E27FC236}">
                <a16:creationId xmlns:a16="http://schemas.microsoft.com/office/drawing/2014/main" id="{368E16BA-88AA-CF7D-3131-764F29E38563}"/>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1228328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B24A4-35C5-6EFC-43FF-2AAD98E5F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64482" cy="7035282"/>
          </a:xfrm>
          <a:prstGeom prst="rect">
            <a:avLst/>
          </a:prstGeom>
        </p:spPr>
      </p:pic>
    </p:spTree>
    <p:extLst>
      <p:ext uri="{BB962C8B-B14F-4D97-AF65-F5344CB8AC3E}">
        <p14:creationId xmlns:p14="http://schemas.microsoft.com/office/powerpoint/2010/main" val="2754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7F2C-E4D8-9585-1AFC-5B1587F5536C}"/>
              </a:ext>
            </a:extLst>
          </p:cNvPr>
          <p:cNvSpPr>
            <a:spLocks noGrp="1"/>
          </p:cNvSpPr>
          <p:nvPr>
            <p:ph type="title"/>
          </p:nvPr>
        </p:nvSpPr>
        <p:spPr/>
        <p:txBody>
          <a:bodyPr/>
          <a:lstStyle/>
          <a:p>
            <a:r>
              <a:rPr lang="en-IN" dirty="0"/>
              <a:t>Dataset</a:t>
            </a:r>
          </a:p>
        </p:txBody>
      </p:sp>
      <p:sp>
        <p:nvSpPr>
          <p:cNvPr id="3" name="Content Placeholder 2">
            <a:extLst>
              <a:ext uri="{FF2B5EF4-FFF2-40B4-BE49-F238E27FC236}">
                <a16:creationId xmlns:a16="http://schemas.microsoft.com/office/drawing/2014/main" id="{DB6C9D74-F44B-47E3-2924-8FBCC49DCD2B}"/>
              </a:ext>
            </a:extLst>
          </p:cNvPr>
          <p:cNvSpPr>
            <a:spLocks noGrp="1"/>
          </p:cNvSpPr>
          <p:nvPr>
            <p:ph idx="1"/>
          </p:nvPr>
        </p:nvSpPr>
        <p:spPr>
          <a:xfrm>
            <a:off x="522514" y="2211355"/>
            <a:ext cx="11346025" cy="4413380"/>
          </a:xfrm>
        </p:spPr>
        <p:txBody>
          <a:bodyPr>
            <a:normAutofit lnSpcReduction="10000"/>
          </a:bodyPr>
          <a:lstStyle/>
          <a:p>
            <a:pPr algn="l"/>
            <a:r>
              <a:rPr lang="en-US" b="1" i="0" dirty="0">
                <a:solidFill>
                  <a:srgbClr val="000000"/>
                </a:solidFill>
                <a:effectLst/>
                <a:latin typeface="Montserrat" panose="020F0502020204030204" pitchFamily="2" charset="0"/>
              </a:rPr>
              <a:t>Twitter Sentiment Analysis</a:t>
            </a:r>
            <a:endParaRPr lang="en-US" b="0" i="0" dirty="0">
              <a:solidFill>
                <a:srgbClr val="000000"/>
              </a:solidFill>
              <a:effectLst/>
              <a:latin typeface="Montserrat" panose="020F0502020204030204" pitchFamily="2" charset="0"/>
            </a:endParaRPr>
          </a:p>
          <a:p>
            <a:pPr algn="l"/>
            <a:r>
              <a:rPr lang="en-US" b="0" i="0" dirty="0">
                <a:solidFill>
                  <a:srgbClr val="000000"/>
                </a:solidFill>
                <a:effectLst/>
                <a:latin typeface="Montserrat" panose="020F0502020204030204" pitchFamily="2" charset="0"/>
              </a:rPr>
              <a:t>In the first advanced sentiment analysis project, you'll learn how to make a Twitter sentiment analysis project using Python. Twitter helps corporations, businesses, and governments to get public opinion on any trending topic. For this Twitter sentiment analysis Python project, you should have some basic or intermediate experience in performing opinion mining. </a:t>
            </a:r>
          </a:p>
          <a:p>
            <a:pPr algn="l"/>
            <a:r>
              <a:rPr lang="en-US" b="0" i="0" dirty="0">
                <a:solidFill>
                  <a:srgbClr val="000000"/>
                </a:solidFill>
                <a:effectLst/>
                <a:latin typeface="Montserrat" panose="020F0502020204030204" pitchFamily="2" charset="0"/>
              </a:rPr>
              <a:t>You must also have some experience with RESTful APIs since Twitter API is required to extract data. The project also uses the Naive Bayes Classifier to classify the data later in the project. It's a time-consuming project but will show your expertise in opinion mining. </a:t>
            </a:r>
          </a:p>
          <a:p>
            <a:pPr algn="l"/>
            <a:r>
              <a:rPr lang="en-US" b="0" i="0" dirty="0">
                <a:solidFill>
                  <a:srgbClr val="000000"/>
                </a:solidFill>
                <a:effectLst/>
                <a:latin typeface="Montserrat" panose="020F0502020204030204" pitchFamily="2" charset="0"/>
              </a:rPr>
              <a:t>Start with getting authorized credentials from Twitter, create the function, and build your first test set using the Twitter API. Unless you know how to use deep learning for non-textual components, they won't affect the polarity of sentiment analysis. Remove duplicate characters and typos since </a:t>
            </a:r>
            <a:r>
              <a:rPr lang="en-US" b="0" i="0" dirty="0">
                <a:solidFill>
                  <a:srgbClr val="184CD1"/>
                </a:solidFill>
                <a:effectLst/>
                <a:latin typeface="Montserrat" panose="020F0502020204030204" pitchFamily="2" charset="0"/>
                <a:hlinkClick r:id="rId2" tooltip="data cleaning"/>
              </a:rPr>
              <a:t>data cleaning</a:t>
            </a:r>
            <a:r>
              <a:rPr lang="en-US" b="0" i="0" dirty="0">
                <a:solidFill>
                  <a:srgbClr val="000000"/>
                </a:solidFill>
                <a:effectLst/>
                <a:latin typeface="Montserrat" panose="020F0502020204030204" pitchFamily="2" charset="0"/>
              </a:rPr>
              <a:t> is vital to get the best results. Use the Naive Bayes Classifier for analyzing the sentiment. Finally, test your model and see whether it's producing the desired results. </a:t>
            </a:r>
          </a:p>
          <a:p>
            <a:pPr algn="l"/>
            <a:r>
              <a:rPr lang="en-US" b="0" i="0" dirty="0">
                <a:solidFill>
                  <a:srgbClr val="000000"/>
                </a:solidFill>
                <a:effectLst/>
                <a:latin typeface="Montserrat" panose="020F0502020204030204" pitchFamily="2" charset="0"/>
              </a:rPr>
              <a:t>Performing sentiment analysis on tweets is a fantastic way to test your knowledge of this subject. It'll be a great addition to your </a:t>
            </a:r>
            <a:r>
              <a:rPr lang="en-US" b="0" i="0" dirty="0">
                <a:solidFill>
                  <a:srgbClr val="184CD1"/>
                </a:solidFill>
                <a:effectLst/>
                <a:latin typeface="Montserrat" panose="020F0502020204030204" pitchFamily="2" charset="0"/>
                <a:hlinkClick r:id="rId3" tooltip="data science portfolio"/>
              </a:rPr>
              <a:t>data science portfolio</a:t>
            </a:r>
            <a:r>
              <a:rPr lang="en-US" b="0" i="0" dirty="0">
                <a:solidFill>
                  <a:srgbClr val="000000"/>
                </a:solidFill>
                <a:effectLst/>
                <a:latin typeface="Montserrat" panose="020F0502020204030204" pitchFamily="2" charset="0"/>
              </a:rPr>
              <a:t> (or CV) as well. </a:t>
            </a:r>
          </a:p>
          <a:p>
            <a:endParaRPr lang="en-IN" dirty="0"/>
          </a:p>
        </p:txBody>
      </p:sp>
    </p:spTree>
    <p:extLst>
      <p:ext uri="{BB962C8B-B14F-4D97-AF65-F5344CB8AC3E}">
        <p14:creationId xmlns:p14="http://schemas.microsoft.com/office/powerpoint/2010/main" val="2777646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753F-2AD6-51A2-D2ED-C6098BD1D807}"/>
              </a:ext>
            </a:extLst>
          </p:cNvPr>
          <p:cNvSpPr>
            <a:spLocks noGrp="1"/>
          </p:cNvSpPr>
          <p:nvPr>
            <p:ph type="title"/>
          </p:nvPr>
        </p:nvSpPr>
        <p:spPr/>
        <p:txBody>
          <a:bodyPr/>
          <a:lstStyle/>
          <a:p>
            <a:r>
              <a:rPr lang="en-IN" dirty="0"/>
              <a:t>code</a:t>
            </a:r>
          </a:p>
        </p:txBody>
      </p:sp>
      <p:pic>
        <p:nvPicPr>
          <p:cNvPr id="4" name="Content Placeholder 3">
            <a:extLst>
              <a:ext uri="{FF2B5EF4-FFF2-40B4-BE49-F238E27FC236}">
                <a16:creationId xmlns:a16="http://schemas.microsoft.com/office/drawing/2014/main" id="{C2F72F8D-09C4-2334-1952-17021559F2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54" y="559837"/>
            <a:ext cx="11318033" cy="5980922"/>
          </a:xfrm>
        </p:spPr>
      </p:pic>
    </p:spTree>
    <p:extLst>
      <p:ext uri="{BB962C8B-B14F-4D97-AF65-F5344CB8AC3E}">
        <p14:creationId xmlns:p14="http://schemas.microsoft.com/office/powerpoint/2010/main" val="3859480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2BF3-5DCD-93DA-3BC9-46A4425728E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99C4A2A-F8C7-9820-EFEC-29A272C835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548" y="1875453"/>
            <a:ext cx="11457992" cy="4767943"/>
          </a:xfrm>
        </p:spPr>
      </p:pic>
    </p:spTree>
    <p:extLst>
      <p:ext uri="{BB962C8B-B14F-4D97-AF65-F5344CB8AC3E}">
        <p14:creationId xmlns:p14="http://schemas.microsoft.com/office/powerpoint/2010/main" val="2005179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9D0C-8568-F470-91A0-78A943EA3EC3}"/>
              </a:ext>
            </a:extLst>
          </p:cNvPr>
          <p:cNvSpPr>
            <a:spLocks noGrp="1"/>
          </p:cNvSpPr>
          <p:nvPr>
            <p:ph type="title"/>
          </p:nvPr>
        </p:nvSpPr>
        <p:spPr/>
        <p:txBody>
          <a:bodyPr/>
          <a:lstStyle/>
          <a:p>
            <a:r>
              <a:rPr lang="en-IN" dirty="0"/>
              <a:t>output</a:t>
            </a:r>
          </a:p>
        </p:txBody>
      </p:sp>
      <p:pic>
        <p:nvPicPr>
          <p:cNvPr id="5" name="Content Placeholder 4">
            <a:extLst>
              <a:ext uri="{FF2B5EF4-FFF2-40B4-BE49-F238E27FC236}">
                <a16:creationId xmlns:a16="http://schemas.microsoft.com/office/drawing/2014/main" id="{D0AE9C28-9D68-34F4-85CD-AA6C49B552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04" y="1987419"/>
            <a:ext cx="11747241" cy="4665307"/>
          </a:xfrm>
        </p:spPr>
      </p:pic>
    </p:spTree>
    <p:extLst>
      <p:ext uri="{BB962C8B-B14F-4D97-AF65-F5344CB8AC3E}">
        <p14:creationId xmlns:p14="http://schemas.microsoft.com/office/powerpoint/2010/main" val="2880095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9D0F-1E1C-B0D0-C9F9-2A1B8B6A2414}"/>
              </a:ext>
            </a:extLst>
          </p:cNvPr>
          <p:cNvSpPr>
            <a:spLocks noGrp="1"/>
          </p:cNvSpPr>
          <p:nvPr>
            <p:ph type="title"/>
          </p:nvPr>
        </p:nvSpPr>
        <p:spPr/>
        <p:txBody>
          <a:bodyPr/>
          <a:lstStyle/>
          <a:p>
            <a:r>
              <a:rPr lang="en-IN" dirty="0"/>
              <a:t>conclusion</a:t>
            </a:r>
          </a:p>
        </p:txBody>
      </p:sp>
      <p:pic>
        <p:nvPicPr>
          <p:cNvPr id="5" name="Content Placeholder 4">
            <a:extLst>
              <a:ext uri="{FF2B5EF4-FFF2-40B4-BE49-F238E27FC236}">
                <a16:creationId xmlns:a16="http://schemas.microsoft.com/office/drawing/2014/main" id="{D139F566-72E6-7420-A350-73615E55D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894" y="494523"/>
            <a:ext cx="11663265" cy="6092890"/>
          </a:xfrm>
        </p:spPr>
      </p:pic>
    </p:spTree>
    <p:extLst>
      <p:ext uri="{BB962C8B-B14F-4D97-AF65-F5344CB8AC3E}">
        <p14:creationId xmlns:p14="http://schemas.microsoft.com/office/powerpoint/2010/main" val="1909306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F9DD-D109-E160-F084-E2590C424F7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D66C829-A433-84DB-7935-40593D83E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886" y="643813"/>
            <a:ext cx="11448661" cy="5794310"/>
          </a:xfrm>
        </p:spPr>
      </p:pic>
    </p:spTree>
    <p:extLst>
      <p:ext uri="{BB962C8B-B14F-4D97-AF65-F5344CB8AC3E}">
        <p14:creationId xmlns:p14="http://schemas.microsoft.com/office/powerpoint/2010/main" val="3889935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2D56-9C84-403E-47F4-F0FB056C0D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F42A3EA-858A-511F-367D-4DC2576D1B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19674"/>
            <a:ext cx="12191999" cy="5673012"/>
          </a:xfrm>
        </p:spPr>
      </p:pic>
    </p:spTree>
    <p:extLst>
      <p:ext uri="{BB962C8B-B14F-4D97-AF65-F5344CB8AC3E}">
        <p14:creationId xmlns:p14="http://schemas.microsoft.com/office/powerpoint/2010/main" val="81249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73D9-F7BC-DD87-1556-4DE71A3090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7859D6-3D23-941D-82B2-AA05AEA82BB5}"/>
              </a:ext>
            </a:extLst>
          </p:cNvPr>
          <p:cNvSpPr>
            <a:spLocks noGrp="1"/>
          </p:cNvSpPr>
          <p:nvPr>
            <p:ph idx="1"/>
          </p:nvPr>
        </p:nvSpPr>
        <p:spPr>
          <a:xfrm>
            <a:off x="410548" y="2052735"/>
            <a:ext cx="11532636" cy="4432041"/>
          </a:xfrm>
        </p:spPr>
        <p:txBody>
          <a:bodyPr>
            <a:normAutofit/>
          </a:bodyPr>
          <a:lstStyle/>
          <a:p>
            <a:r>
              <a:rPr lang="en-IN" sz="3200" dirty="0">
                <a:latin typeface="Times New Roman" panose="02020603050405020304" pitchFamily="18" charset="0"/>
                <a:cs typeface="Times New Roman" panose="02020603050405020304" pitchFamily="18" charset="0"/>
              </a:rPr>
              <a:t>With regards :</a:t>
            </a:r>
          </a:p>
          <a:p>
            <a:r>
              <a:rPr lang="en-IN" sz="3200" dirty="0">
                <a:latin typeface="Times New Roman" panose="02020603050405020304" pitchFamily="18" charset="0"/>
                <a:cs typeface="Times New Roman" panose="02020603050405020304" pitchFamily="18" charset="0"/>
              </a:rPr>
              <a:t>                 </a:t>
            </a:r>
            <a:r>
              <a:rPr lang="en-IN" sz="3200" dirty="0"/>
              <a:t>Team name:Proj_227125_Team_ </a:t>
            </a:r>
          </a:p>
          <a:p>
            <a:pPr marL="0" indent="0">
              <a:buNone/>
            </a:pPr>
            <a:r>
              <a:rPr lang="en-IN" sz="3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67484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415F-937A-FDC2-20DA-5FFAD15DB0F4}"/>
              </a:ext>
            </a:extLst>
          </p:cNvPr>
          <p:cNvSpPr>
            <a:spLocks noGrp="1"/>
          </p:cNvSpPr>
          <p:nvPr>
            <p:ph type="title"/>
          </p:nvPr>
        </p:nvSpPr>
        <p:spPr/>
        <p:txBody>
          <a:bodyPr/>
          <a:lstStyle/>
          <a:p>
            <a:r>
              <a:rPr lang="en-IN" dirty="0"/>
              <a:t>What is sentimental analysis?</a:t>
            </a:r>
          </a:p>
        </p:txBody>
      </p:sp>
      <p:sp>
        <p:nvSpPr>
          <p:cNvPr id="3" name="Content Placeholder 2">
            <a:extLst>
              <a:ext uri="{FF2B5EF4-FFF2-40B4-BE49-F238E27FC236}">
                <a16:creationId xmlns:a16="http://schemas.microsoft.com/office/drawing/2014/main" id="{FD530503-FF20-823A-3DA5-C0D292100D85}"/>
              </a:ext>
            </a:extLst>
          </p:cNvPr>
          <p:cNvSpPr>
            <a:spLocks noGrp="1"/>
          </p:cNvSpPr>
          <p:nvPr>
            <p:ph idx="1"/>
          </p:nvPr>
        </p:nvSpPr>
        <p:spPr>
          <a:xfrm>
            <a:off x="772398" y="2183363"/>
            <a:ext cx="10769569" cy="4254759"/>
          </a:xfrm>
        </p:spPr>
        <p:txBody>
          <a:bodyPr>
            <a:normAutofit fontScale="92500"/>
          </a:bodyPr>
          <a:lstStyle/>
          <a:p>
            <a:pPr algn="l"/>
            <a:r>
              <a:rPr lang="en-US" b="0" i="0" dirty="0">
                <a:solidFill>
                  <a:srgbClr val="000000"/>
                </a:solidFill>
                <a:effectLst/>
                <a:latin typeface="Montserrat" panose="020F0502020204030204" pitchFamily="2" charset="0"/>
              </a:rPr>
              <a:t>Sentiment analysis is used to analyze raw text to drive objective quantitative results using natural language processing, machine learning, and other data analytics techniques. It is used to detect positive or negative sentiment in text, and often businesses use it to gauge branded reputation among their customers. </a:t>
            </a:r>
          </a:p>
          <a:p>
            <a:pPr algn="l"/>
            <a:r>
              <a:rPr lang="en-US" b="0" i="0" dirty="0">
                <a:solidFill>
                  <a:srgbClr val="000000"/>
                </a:solidFill>
                <a:effectLst/>
                <a:latin typeface="Montserrat" panose="020F0502020204030204" pitchFamily="2" charset="0"/>
              </a:rPr>
              <a:t>There are various types of sentiment analysis where the models focus on feelings and emotions, urgency, even intentions, and polarity. The most popular types of sentiment analysis are:</a:t>
            </a:r>
          </a:p>
          <a:p>
            <a:pPr algn="l">
              <a:buFont typeface="+mj-lt"/>
              <a:buAutoNum type="arabicPeriod"/>
            </a:pPr>
            <a:r>
              <a:rPr lang="en-US" b="0" i="0" dirty="0">
                <a:solidFill>
                  <a:srgbClr val="000000"/>
                </a:solidFill>
                <a:effectLst/>
                <a:latin typeface="Montserrat" panose="020F0502020204030204" pitchFamily="2" charset="0"/>
              </a:rPr>
              <a:t>Fine-grained sentiment analysis</a:t>
            </a:r>
          </a:p>
          <a:p>
            <a:pPr algn="l">
              <a:buFont typeface="+mj-lt"/>
              <a:buAutoNum type="arabicPeriod"/>
            </a:pPr>
            <a:r>
              <a:rPr lang="en-US" b="0" i="0" dirty="0">
                <a:solidFill>
                  <a:srgbClr val="000000"/>
                </a:solidFill>
                <a:effectLst/>
                <a:latin typeface="Montserrat" panose="020F0502020204030204" pitchFamily="2" charset="0"/>
              </a:rPr>
              <a:t>Emotion detection</a:t>
            </a:r>
          </a:p>
          <a:p>
            <a:pPr algn="l">
              <a:buFont typeface="+mj-lt"/>
              <a:buAutoNum type="arabicPeriod"/>
            </a:pPr>
            <a:r>
              <a:rPr lang="en-US" b="0" i="0" dirty="0">
                <a:solidFill>
                  <a:srgbClr val="000000"/>
                </a:solidFill>
                <a:effectLst/>
                <a:latin typeface="Montserrat" panose="020F0502020204030204" pitchFamily="2" charset="0"/>
              </a:rPr>
              <a:t>Aspect based sentiment analysis</a:t>
            </a:r>
          </a:p>
          <a:p>
            <a:pPr algn="l">
              <a:buFont typeface="+mj-lt"/>
              <a:buAutoNum type="arabicPeriod"/>
            </a:pPr>
            <a:r>
              <a:rPr lang="en-US" b="0" i="0" dirty="0">
                <a:solidFill>
                  <a:srgbClr val="000000"/>
                </a:solidFill>
                <a:effectLst/>
                <a:latin typeface="Montserrat" panose="020F0502020204030204" pitchFamily="2" charset="0"/>
              </a:rPr>
              <a:t>Multilingual sentiment analysis</a:t>
            </a:r>
          </a:p>
          <a:p>
            <a:pPr algn="l"/>
            <a:r>
              <a:rPr lang="en-US" b="0" i="0" dirty="0">
                <a:solidFill>
                  <a:srgbClr val="000000"/>
                </a:solidFill>
                <a:effectLst/>
                <a:latin typeface="Montserrat" panose="020F0502020204030204" pitchFamily="2" charset="0"/>
              </a:rPr>
              <a:t>Sentiment analysis is critical because it helps businesses to understand the emotion and sentiments of their customers. Companies analyze customers’ sentiment through social media conversations and reviews so they can make better-informed decisions. The </a:t>
            </a:r>
            <a:r>
              <a:rPr lang="en-US" b="0" i="0" dirty="0">
                <a:solidFill>
                  <a:srgbClr val="184CD1"/>
                </a:solidFill>
                <a:effectLst/>
                <a:latin typeface="Montserrat" panose="020F0502020204030204" pitchFamily="2" charset="0"/>
                <a:hlinkClick r:id="rId2" tooltip="Global Sentiment Analysis Software Market"/>
              </a:rPr>
              <a:t>Global Sentiment Analysis Software Market</a:t>
            </a:r>
            <a:r>
              <a:rPr lang="en-US" b="0" i="0" dirty="0">
                <a:solidFill>
                  <a:srgbClr val="000000"/>
                </a:solidFill>
                <a:effectLst/>
                <a:latin typeface="Montserrat" panose="020F0502020204030204" pitchFamily="2" charset="0"/>
              </a:rPr>
              <a:t> is projected to reach US$4.3 billion by the year 2027. Between 2017 and 2023, the global sentiment analysis market will increase by a CAGR of 14%. </a:t>
            </a:r>
          </a:p>
          <a:p>
            <a:endParaRPr lang="en-IN" dirty="0"/>
          </a:p>
        </p:txBody>
      </p:sp>
    </p:spTree>
    <p:extLst>
      <p:ext uri="{BB962C8B-B14F-4D97-AF65-F5344CB8AC3E}">
        <p14:creationId xmlns:p14="http://schemas.microsoft.com/office/powerpoint/2010/main" val="45069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A7C3-B5A9-663F-4E2F-62FB2D89F7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8731C5-8494-B410-019E-A483C4E42D55}"/>
              </a:ext>
            </a:extLst>
          </p:cNvPr>
          <p:cNvSpPr>
            <a:spLocks noGrp="1"/>
          </p:cNvSpPr>
          <p:nvPr>
            <p:ph idx="1"/>
          </p:nvPr>
        </p:nvSpPr>
        <p:spPr>
          <a:xfrm>
            <a:off x="317242" y="2211355"/>
            <a:ext cx="11392676" cy="4413380"/>
          </a:xfrm>
        </p:spPr>
        <p:txBody>
          <a:bodyPr>
            <a:normAutofit/>
          </a:bodyPr>
          <a:lstStyle/>
          <a:p>
            <a:pPr algn="l"/>
            <a:r>
              <a:rPr lang="en-US" b="0" i="0" dirty="0">
                <a:solidFill>
                  <a:srgbClr val="000000"/>
                </a:solidFill>
                <a:effectLst/>
                <a:latin typeface="Montserrat" panose="020F0502020204030204" pitchFamily="2" charset="0"/>
              </a:rPr>
              <a:t>The overall benefits of sentiment analysis include:</a:t>
            </a:r>
          </a:p>
          <a:p>
            <a:pPr algn="l"/>
            <a:r>
              <a:rPr lang="en-US" b="1" i="0" dirty="0">
                <a:solidFill>
                  <a:srgbClr val="000000"/>
                </a:solidFill>
                <a:effectLst/>
                <a:latin typeface="Montserrat" panose="020F0502020204030204" pitchFamily="2" charset="0"/>
              </a:rPr>
              <a:t>Sorting Data at Scale: </a:t>
            </a:r>
            <a:r>
              <a:rPr lang="en-US" b="0" i="0" dirty="0">
                <a:solidFill>
                  <a:srgbClr val="000000"/>
                </a:solidFill>
                <a:effectLst/>
                <a:latin typeface="Montserrat" panose="020F0502020204030204" pitchFamily="2" charset="0"/>
              </a:rPr>
              <a:t>With sentiment analysis, companies don't have to sort through customer support conversations manually, thousands of tweets, and surveys. Sentiment analysis helps businesses process vast amounts of data efficiently.</a:t>
            </a:r>
          </a:p>
          <a:p>
            <a:pPr algn="l"/>
            <a:r>
              <a:rPr lang="en-US" b="1" i="0" dirty="0">
                <a:solidFill>
                  <a:srgbClr val="000000"/>
                </a:solidFill>
                <a:effectLst/>
                <a:latin typeface="Montserrat" panose="020F0502020204030204" pitchFamily="2" charset="0"/>
              </a:rPr>
              <a:t>Real-Time Analysis: </a:t>
            </a:r>
            <a:r>
              <a:rPr lang="en-US" b="0" i="0" dirty="0">
                <a:solidFill>
                  <a:srgbClr val="000000"/>
                </a:solidFill>
                <a:effectLst/>
                <a:latin typeface="Montserrat" panose="020F0502020204030204" pitchFamily="2" charset="0"/>
              </a:rPr>
              <a:t>It helps to identify critical issues in real-time. For example, is a crisis on social media escalating? Is there an angry customer about to churn? With Sentiment analysis models, businesses can immediately identify customer pain points and take action right away.</a:t>
            </a:r>
          </a:p>
          <a:p>
            <a:pPr algn="l"/>
            <a:r>
              <a:rPr lang="en-US" b="1" i="0" dirty="0">
                <a:solidFill>
                  <a:srgbClr val="000000"/>
                </a:solidFill>
                <a:effectLst/>
                <a:latin typeface="Montserrat" panose="020F0502020204030204" pitchFamily="2" charset="0"/>
              </a:rPr>
              <a:t>Consistent criteria: </a:t>
            </a:r>
            <a:r>
              <a:rPr lang="en-US" b="0" i="0" dirty="0">
                <a:solidFill>
                  <a:srgbClr val="000000"/>
                </a:solidFill>
                <a:effectLst/>
                <a:latin typeface="Montserrat" panose="020F0502020204030204" pitchFamily="2" charset="0"/>
              </a:rPr>
              <a:t>A centralized sentiment analysis system can improve accuracy and deliver better insights since tagging text by sentiment is highly subjective, influenced by personal experiences, thoughts, and beliefs. </a:t>
            </a:r>
          </a:p>
          <a:p>
            <a:endParaRPr lang="en-IN" dirty="0"/>
          </a:p>
        </p:txBody>
      </p:sp>
    </p:spTree>
    <p:extLst>
      <p:ext uri="{BB962C8B-B14F-4D97-AF65-F5344CB8AC3E}">
        <p14:creationId xmlns:p14="http://schemas.microsoft.com/office/powerpoint/2010/main" val="409479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AC59-F423-C7E1-76FC-10887060BD61}"/>
              </a:ext>
            </a:extLst>
          </p:cNvPr>
          <p:cNvSpPr>
            <a:spLocks noGrp="1"/>
          </p:cNvSpPr>
          <p:nvPr>
            <p:ph type="title"/>
          </p:nvPr>
        </p:nvSpPr>
        <p:spPr/>
        <p:txBody>
          <a:bodyPr/>
          <a:lstStyle/>
          <a:p>
            <a:r>
              <a:rPr lang="en-IN" dirty="0"/>
              <a:t>Applications of sentimental analysis</a:t>
            </a:r>
          </a:p>
        </p:txBody>
      </p:sp>
      <p:sp>
        <p:nvSpPr>
          <p:cNvPr id="3" name="Content Placeholder 2">
            <a:extLst>
              <a:ext uri="{FF2B5EF4-FFF2-40B4-BE49-F238E27FC236}">
                <a16:creationId xmlns:a16="http://schemas.microsoft.com/office/drawing/2014/main" id="{351BAEDA-AE5D-8302-579E-44BF28122253}"/>
              </a:ext>
            </a:extLst>
          </p:cNvPr>
          <p:cNvSpPr>
            <a:spLocks noGrp="1"/>
          </p:cNvSpPr>
          <p:nvPr>
            <p:ph idx="1"/>
          </p:nvPr>
        </p:nvSpPr>
        <p:spPr>
          <a:xfrm>
            <a:off x="186612" y="2603499"/>
            <a:ext cx="11691257" cy="3843953"/>
          </a:xfrm>
        </p:spPr>
        <p:txBody>
          <a:bodyPr>
            <a:normAutofit/>
          </a:bodyPr>
          <a:lstStyle/>
          <a:p>
            <a:pPr algn="l"/>
            <a:r>
              <a:rPr lang="en-US" b="0" i="0" dirty="0">
                <a:solidFill>
                  <a:srgbClr val="231F20"/>
                </a:solidFill>
                <a:effectLst/>
                <a:latin typeface="unset"/>
              </a:rPr>
              <a:t>There is a wide range of applications for sentiment analysis. Some of them have been discussed in the following list. </a:t>
            </a:r>
            <a:endParaRPr lang="en-US" b="0" i="0" dirty="0">
              <a:solidFill>
                <a:srgbClr val="231F20"/>
              </a:solidFill>
              <a:effectLst/>
              <a:latin typeface="circular-xx"/>
            </a:endParaRPr>
          </a:p>
          <a:p>
            <a:pPr algn="l">
              <a:buFont typeface="Arial" panose="020B0604020202020204" pitchFamily="34" charset="0"/>
              <a:buChar char="•"/>
            </a:pPr>
            <a:r>
              <a:rPr lang="en-US" b="0" i="0" dirty="0">
                <a:solidFill>
                  <a:srgbClr val="000000"/>
                </a:solidFill>
                <a:effectLst/>
                <a:latin typeface="unset"/>
              </a:rPr>
              <a:t>Social Media- The comments on popular social media sites such as Instagram, Facebook, and Twitter are analyzed and then furthermore categorized into different segments, such as positive, negative, and neutral. </a:t>
            </a:r>
          </a:p>
          <a:p>
            <a:pPr algn="l">
              <a:buFont typeface="Arial" panose="020B0604020202020204" pitchFamily="34" charset="0"/>
              <a:buChar char="•"/>
            </a:pPr>
            <a:r>
              <a:rPr lang="en-US" b="0" i="0" dirty="0">
                <a:solidFill>
                  <a:srgbClr val="000000"/>
                </a:solidFill>
                <a:effectLst/>
                <a:latin typeface="unset"/>
              </a:rPr>
              <a:t>Customer Service- One of the perfect examples might include the comment section in the Google </a:t>
            </a:r>
            <a:r>
              <a:rPr lang="en-US" b="0" i="0" dirty="0" err="1">
                <a:solidFill>
                  <a:srgbClr val="000000"/>
                </a:solidFill>
                <a:effectLst/>
                <a:latin typeface="unset"/>
              </a:rPr>
              <a:t>Playstore</a:t>
            </a:r>
            <a:r>
              <a:rPr lang="en-US" b="0" i="0" dirty="0">
                <a:solidFill>
                  <a:srgbClr val="000000"/>
                </a:solidFill>
                <a:effectLst/>
                <a:latin typeface="unset"/>
              </a:rPr>
              <a:t> application, wherein comments from 1 to 5, are usually selected with the help of the various sentiment analysis approaches.</a:t>
            </a:r>
          </a:p>
          <a:p>
            <a:pPr algn="l">
              <a:buFont typeface="Arial" panose="020B0604020202020204" pitchFamily="34" charset="0"/>
              <a:buChar char="•"/>
            </a:pPr>
            <a:r>
              <a:rPr lang="en-US" b="0" i="0" dirty="0">
                <a:solidFill>
                  <a:srgbClr val="000000"/>
                </a:solidFill>
                <a:effectLst/>
                <a:latin typeface="unset"/>
              </a:rPr>
              <a:t>Marketing Sector- The marketing industry has benefited a lot from sentiment analysis. It has helped brand owners to understand the review of a product or service, and whether it has been categorized as good or bad by the consumers. </a:t>
            </a:r>
          </a:p>
          <a:p>
            <a:endParaRPr lang="en-IN" dirty="0"/>
          </a:p>
        </p:txBody>
      </p:sp>
    </p:spTree>
    <p:extLst>
      <p:ext uri="{BB962C8B-B14F-4D97-AF65-F5344CB8AC3E}">
        <p14:creationId xmlns:p14="http://schemas.microsoft.com/office/powerpoint/2010/main" val="244481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2988-6073-0653-AB70-2C578808DF35}"/>
              </a:ext>
            </a:extLst>
          </p:cNvPr>
          <p:cNvSpPr>
            <a:spLocks noGrp="1"/>
          </p:cNvSpPr>
          <p:nvPr>
            <p:ph type="title"/>
          </p:nvPr>
        </p:nvSpPr>
        <p:spPr/>
        <p:txBody>
          <a:bodyPr/>
          <a:lstStyle/>
          <a:p>
            <a:r>
              <a:rPr lang="en-IN" dirty="0"/>
              <a:t>Methodology of sentimental analysis</a:t>
            </a:r>
          </a:p>
        </p:txBody>
      </p:sp>
      <p:pic>
        <p:nvPicPr>
          <p:cNvPr id="5" name="Content Placeholder 4">
            <a:extLst>
              <a:ext uri="{FF2B5EF4-FFF2-40B4-BE49-F238E27FC236}">
                <a16:creationId xmlns:a16="http://schemas.microsoft.com/office/drawing/2014/main" id="{6F463284-41E5-0ADB-F22B-6A6224795F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58" y="1856792"/>
            <a:ext cx="11961845" cy="4907902"/>
          </a:xfrm>
        </p:spPr>
      </p:pic>
    </p:spTree>
    <p:extLst>
      <p:ext uri="{BB962C8B-B14F-4D97-AF65-F5344CB8AC3E}">
        <p14:creationId xmlns:p14="http://schemas.microsoft.com/office/powerpoint/2010/main" val="457915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7DAD-120F-CDB0-B818-7AFE7515FD2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E354472B-C6B8-40C9-84CC-DF705D17A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04" y="606489"/>
            <a:ext cx="11737909" cy="6251511"/>
          </a:xfrm>
        </p:spPr>
      </p:pic>
    </p:spTree>
    <p:extLst>
      <p:ext uri="{BB962C8B-B14F-4D97-AF65-F5344CB8AC3E}">
        <p14:creationId xmlns:p14="http://schemas.microsoft.com/office/powerpoint/2010/main" val="2883867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D3B4-C240-276B-3E1D-32221D0744F6}"/>
              </a:ext>
            </a:extLst>
          </p:cNvPr>
          <p:cNvSpPr>
            <a:spLocks noGrp="1"/>
          </p:cNvSpPr>
          <p:nvPr>
            <p:ph type="title"/>
          </p:nvPr>
        </p:nvSpPr>
        <p:spPr/>
        <p:txBody>
          <a:bodyPr/>
          <a:lstStyle/>
          <a:p>
            <a:r>
              <a:rPr lang="en-IN" dirty="0"/>
              <a:t>Text preprocessing</a:t>
            </a:r>
          </a:p>
        </p:txBody>
      </p:sp>
      <p:pic>
        <p:nvPicPr>
          <p:cNvPr id="5" name="Content Placeholder 4">
            <a:extLst>
              <a:ext uri="{FF2B5EF4-FFF2-40B4-BE49-F238E27FC236}">
                <a16:creationId xmlns:a16="http://schemas.microsoft.com/office/drawing/2014/main" id="{832BBC05-D8A6-A940-66A4-5022127529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20" y="2052735"/>
            <a:ext cx="11644604" cy="4599992"/>
          </a:xfrm>
        </p:spPr>
      </p:pic>
    </p:spTree>
    <p:extLst>
      <p:ext uri="{BB962C8B-B14F-4D97-AF65-F5344CB8AC3E}">
        <p14:creationId xmlns:p14="http://schemas.microsoft.com/office/powerpoint/2010/main" val="26707143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136</TotalTime>
  <Words>1441</Words>
  <Application>Microsoft Office PowerPoint</Application>
  <PresentationFormat>Widescreen</PresentationFormat>
  <Paragraphs>134</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Ion Boardroom</vt:lpstr>
      <vt:lpstr>Sentiment analysis on marketing </vt:lpstr>
      <vt:lpstr>Sentimental analysis on marketing</vt:lpstr>
      <vt:lpstr>PowerPoint Presentation</vt:lpstr>
      <vt:lpstr>What is sentimental analysis?</vt:lpstr>
      <vt:lpstr>PowerPoint Presentation</vt:lpstr>
      <vt:lpstr>Applications of sentimental analysis</vt:lpstr>
      <vt:lpstr>Methodology of sentimental analysis</vt:lpstr>
      <vt:lpstr>PowerPoint Presentation</vt:lpstr>
      <vt:lpstr>Text preprocessing</vt:lpstr>
      <vt:lpstr>Presentation of output</vt:lpstr>
      <vt:lpstr>Source definition and design thinking</vt:lpstr>
      <vt:lpstr>PowerPoint Presentation</vt:lpstr>
      <vt:lpstr>PowerPoint Presentation</vt:lpstr>
      <vt:lpstr>Innovation design</vt:lpstr>
      <vt:lpstr>Analysis phase design</vt:lpstr>
      <vt:lpstr>Analysis phase design</vt:lpstr>
      <vt:lpstr>Devlopment phase</vt:lpstr>
      <vt:lpstr>PowerPoint Presentation</vt:lpstr>
      <vt:lpstr>PowerPoint Presentation</vt:lpstr>
      <vt:lpstr>PowerPoint Presentation</vt:lpstr>
      <vt:lpstr>PowerPoint Presentation</vt:lpstr>
      <vt:lpstr>PowerPoint Presentation</vt:lpstr>
      <vt:lpstr>PowerPoint Presentation</vt:lpstr>
      <vt:lpstr>Dataset</vt:lpstr>
      <vt:lpstr>code</vt:lpstr>
      <vt:lpstr>PowerPoint Presentation</vt:lpstr>
      <vt:lpstr>output</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marketing</dc:title>
  <dc:creator>John Mabin</dc:creator>
  <cp:lastModifiedBy>Guest User</cp:lastModifiedBy>
  <cp:revision>3</cp:revision>
  <dcterms:created xsi:type="dcterms:W3CDTF">2023-11-01T15:18:23Z</dcterms:created>
  <dcterms:modified xsi:type="dcterms:W3CDTF">2023-11-05T15:01:08Z</dcterms:modified>
</cp:coreProperties>
</file>